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35"/>
  </p:handoutMasterIdLst>
  <p:sldIdLst>
    <p:sldId id="256" r:id="rId2"/>
    <p:sldId id="259" r:id="rId3"/>
    <p:sldId id="265" r:id="rId4"/>
    <p:sldId id="266" r:id="rId5"/>
    <p:sldId id="267" r:id="rId6"/>
    <p:sldId id="282" r:id="rId7"/>
    <p:sldId id="269" r:id="rId8"/>
    <p:sldId id="270" r:id="rId9"/>
    <p:sldId id="272" r:id="rId10"/>
    <p:sldId id="271" r:id="rId11"/>
    <p:sldId id="273" r:id="rId12"/>
    <p:sldId id="274" r:id="rId13"/>
    <p:sldId id="275" r:id="rId14"/>
    <p:sldId id="299" r:id="rId15"/>
    <p:sldId id="276" r:id="rId16"/>
    <p:sldId id="278" r:id="rId17"/>
    <p:sldId id="280" r:id="rId18"/>
    <p:sldId id="290" r:id="rId19"/>
    <p:sldId id="281" r:id="rId20"/>
    <p:sldId id="307" r:id="rId21"/>
    <p:sldId id="308" r:id="rId22"/>
    <p:sldId id="283" r:id="rId23"/>
    <p:sldId id="285" r:id="rId24"/>
    <p:sldId id="298" r:id="rId25"/>
    <p:sldId id="287" r:id="rId26"/>
    <p:sldId id="300" r:id="rId27"/>
    <p:sldId id="289" r:id="rId28"/>
    <p:sldId id="293" r:id="rId29"/>
    <p:sldId id="294" r:id="rId30"/>
    <p:sldId id="295" r:id="rId31"/>
    <p:sldId id="302" r:id="rId32"/>
    <p:sldId id="296" r:id="rId33"/>
    <p:sldId id="310" r:id="rId34"/>
  </p:sldIdLst>
  <p:sldSz cx="18288000" cy="10287000"/>
  <p:notesSz cx="7010400" cy="92964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Futura LT 1" panose="020B0604020202020204" charset="0"/>
      <p:regular r:id="rId40"/>
    </p:embeddedFont>
    <p:embeddedFont>
      <p:font typeface="Futura LT 3" panose="020B0604020202020204" charset="0"/>
      <p:regular r:id="rId41"/>
    </p:embeddedFont>
    <p:embeddedFont>
      <p:font typeface="Futura LT 2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2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C8F16-0DCC-4554-9015-C86C972763F5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4EAB5-4DA4-4B30-9DF8-FC545DEA1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66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ichigan.gov/talentfun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ichigan.gov/talentfun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ichigan.gov/TalentFun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0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64561">
            <a:off x="16317519" y="-2062757"/>
            <a:ext cx="5657850" cy="6350476"/>
            <a:chOff x="0" y="0"/>
            <a:chExt cx="1913890" cy="21481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2148186"/>
            </a:xfrm>
            <a:custGeom>
              <a:avLst/>
              <a:gdLst/>
              <a:ahLst/>
              <a:cxnLst/>
              <a:rect l="l" t="t" r="r" b="b"/>
              <a:pathLst>
                <a:path w="1913890" h="2148186">
                  <a:moveTo>
                    <a:pt x="0" y="0"/>
                  </a:moveTo>
                  <a:lnTo>
                    <a:pt x="1913890" y="0"/>
                  </a:lnTo>
                  <a:lnTo>
                    <a:pt x="1913890" y="2148186"/>
                  </a:lnTo>
                  <a:lnTo>
                    <a:pt x="0" y="21481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3526749">
            <a:off x="16299840" y="6183083"/>
            <a:ext cx="6228793" cy="6350476"/>
            <a:chOff x="0" y="0"/>
            <a:chExt cx="2107024" cy="21481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7024" cy="2148186"/>
            </a:xfrm>
            <a:custGeom>
              <a:avLst/>
              <a:gdLst/>
              <a:ahLst/>
              <a:cxnLst/>
              <a:rect l="l" t="t" r="r" b="b"/>
              <a:pathLst>
                <a:path w="2107024" h="2148186">
                  <a:moveTo>
                    <a:pt x="0" y="0"/>
                  </a:moveTo>
                  <a:lnTo>
                    <a:pt x="2107024" y="0"/>
                  </a:lnTo>
                  <a:lnTo>
                    <a:pt x="2107024" y="2148186"/>
                  </a:lnTo>
                  <a:lnTo>
                    <a:pt x="0" y="21481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905000" y="5524500"/>
            <a:ext cx="12558486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FFFFFF"/>
                </a:solidFill>
                <a:latin typeface="Futura LT 1"/>
              </a:rPr>
              <a:t>f</a:t>
            </a:r>
            <a:r>
              <a:rPr lang="en-US" sz="4400" dirty="0" smtClean="0">
                <a:solidFill>
                  <a:srgbClr val="FFFFFF"/>
                </a:solidFill>
                <a:latin typeface="Futura LT 1"/>
              </a:rPr>
              <a:t>or Michigan Restaurant Association</a:t>
            </a:r>
            <a:endParaRPr lang="en-US" sz="4400" dirty="0">
              <a:solidFill>
                <a:srgbClr val="FFFFFF"/>
              </a:solidFill>
              <a:latin typeface="Futura LT 1"/>
            </a:endParaRPr>
          </a:p>
          <a:p>
            <a:pPr algn="ctr">
              <a:lnSpc>
                <a:spcPts val="6160"/>
              </a:lnSpc>
            </a:pPr>
            <a:r>
              <a:rPr lang="en-US" sz="4400" dirty="0" smtClean="0">
                <a:solidFill>
                  <a:srgbClr val="FFFFFF"/>
                </a:solidFill>
                <a:latin typeface="Futura LT 1"/>
              </a:rPr>
              <a:t>10-12-2022</a:t>
            </a:r>
          </a:p>
          <a:p>
            <a:pPr algn="ctr">
              <a:lnSpc>
                <a:spcPts val="6160"/>
              </a:lnSpc>
            </a:pPr>
            <a:r>
              <a:rPr lang="en-US" sz="4400" dirty="0" smtClean="0">
                <a:solidFill>
                  <a:srgbClr val="FFFFFF"/>
                </a:solidFill>
                <a:latin typeface="Futura LT 1"/>
              </a:rPr>
              <a:t>Presenter:  Teri Sand</a:t>
            </a:r>
            <a:endParaRPr lang="en-US" sz="4400" dirty="0">
              <a:solidFill>
                <a:srgbClr val="FFFFFF"/>
              </a:solidFill>
              <a:latin typeface="Futura LT 1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282" y="8801100"/>
            <a:ext cx="14706600" cy="100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dirty="0" smtClean="0">
                <a:solidFill>
                  <a:srgbClr val="FFFFFF"/>
                </a:solidFill>
                <a:latin typeface="Futura LT 2"/>
              </a:rPr>
              <a:t>Michigan </a:t>
            </a:r>
            <a:r>
              <a:rPr lang="en-US" dirty="0">
                <a:solidFill>
                  <a:srgbClr val="FFFFFF"/>
                </a:solidFill>
                <a:latin typeface="Futura LT 2"/>
              </a:rPr>
              <a:t>Works! is a proud partner of the American Job Center network. In accordance with the Americans with Disabilities Act, this piece will be made available in an alternative format upon request to </a:t>
            </a:r>
            <a:r>
              <a:rPr lang="en-US" dirty="0" smtClean="0">
                <a:solidFill>
                  <a:srgbClr val="FFFFFF"/>
                </a:solidFill>
                <a:latin typeface="Futura LT 2"/>
              </a:rPr>
              <a:t>Michigan </a:t>
            </a:r>
            <a:r>
              <a:rPr lang="en-US" dirty="0">
                <a:solidFill>
                  <a:srgbClr val="FFFFFF"/>
                </a:solidFill>
                <a:latin typeface="Futura LT 2"/>
              </a:rPr>
              <a:t>Works! Relay Center. Call 711 or 844-578-6563 (Voice and TDD). Funding for </a:t>
            </a:r>
            <a:r>
              <a:rPr lang="en-US" dirty="0" smtClean="0">
                <a:solidFill>
                  <a:srgbClr val="FFFFFF"/>
                </a:solidFill>
                <a:latin typeface="Futura LT 2"/>
              </a:rPr>
              <a:t>Michigan </a:t>
            </a:r>
            <a:r>
              <a:rPr lang="en-US" dirty="0">
                <a:solidFill>
                  <a:srgbClr val="FFFFFF"/>
                </a:solidFill>
                <a:latin typeface="Futura LT 2"/>
              </a:rPr>
              <a:t>Works! is received in part from the U.S. Department of Labor and the State of Michigan. An Equal Opportunity Employer/Center.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3357850"/>
            <a:ext cx="10355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Futura LT 3" panose="020B0604020202020204" charset="0"/>
              </a:rPr>
              <a:t>Talent Fund Overview</a:t>
            </a:r>
            <a:endParaRPr lang="en-US" sz="8000" b="1" dirty="0">
              <a:solidFill>
                <a:schemeClr val="bg1"/>
              </a:solidFill>
              <a:latin typeface="Futura LT 3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388" y="857250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Maximum Reimbursement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96579" y="2580889"/>
            <a:ext cx="11963400" cy="2133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21" lvl="1" indent="-410210"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Futura LT 3"/>
              </a:rPr>
              <a:t>$</a:t>
            </a:r>
            <a:r>
              <a:rPr lang="en-US" sz="2800" b="1" dirty="0" smtClean="0">
                <a:solidFill>
                  <a:srgbClr val="000000"/>
                </a:solidFill>
                <a:latin typeface="Futura LT 3"/>
              </a:rPr>
              <a:t>3,500 per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 USDOL registered apprentice</a:t>
            </a:r>
            <a:endParaRPr lang="en-US" sz="2800" dirty="0">
              <a:solidFill>
                <a:srgbClr val="000000"/>
              </a:solidFill>
              <a:latin typeface="Futura LT 3"/>
            </a:endParaRPr>
          </a:p>
          <a:p>
            <a:pPr marL="1266825" lvl="2" indent="-457200">
              <a:lnSpc>
                <a:spcPct val="150000"/>
              </a:lnSpc>
              <a:spcBef>
                <a:spcPts val="800"/>
              </a:spcBef>
              <a:buFont typeface="Futura LT 3" panose="020B0604020202020204" charset="0"/>
              <a:buChar char="‒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All active apprentices eligible, regardless of year</a:t>
            </a:r>
          </a:p>
          <a:p>
            <a:pPr marL="1319213" lvl="1" indent="-457200">
              <a:spcBef>
                <a:spcPts val="12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Classroom </a:t>
            </a:r>
            <a:r>
              <a:rPr lang="en-US" sz="2600" dirty="0">
                <a:solidFill>
                  <a:srgbClr val="000000"/>
                </a:solidFill>
                <a:latin typeface="Futura LT 3"/>
              </a:rPr>
              <a:t>training 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and/or </a:t>
            </a:r>
            <a:r>
              <a:rPr lang="en-US" sz="2600" dirty="0">
                <a:solidFill>
                  <a:srgbClr val="000000"/>
                </a:solidFill>
                <a:latin typeface="Futura LT 3"/>
              </a:rPr>
              <a:t>on the job training</a:t>
            </a:r>
          </a:p>
          <a:p>
            <a:pPr marL="1774825" lvl="3" indent="-4095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Futura LT 3"/>
              </a:rPr>
              <a:t>Apprentice must </a:t>
            </a:r>
            <a:r>
              <a:rPr lang="en-US" sz="2400" dirty="0">
                <a:solidFill>
                  <a:srgbClr val="000000"/>
                </a:solidFill>
                <a:latin typeface="Futura LT 3"/>
              </a:rPr>
              <a:t>officially </a:t>
            </a:r>
            <a:r>
              <a:rPr lang="en-US" sz="2400" dirty="0" smtClean="0">
                <a:solidFill>
                  <a:srgbClr val="000000"/>
                </a:solidFill>
                <a:latin typeface="Futura LT 3"/>
              </a:rPr>
              <a:t>be registered </a:t>
            </a:r>
            <a:r>
              <a:rPr lang="en-US" sz="2400" dirty="0">
                <a:solidFill>
                  <a:srgbClr val="000000"/>
                </a:solidFill>
                <a:latin typeface="Futura LT 3"/>
              </a:rPr>
              <a:t>in </a:t>
            </a:r>
            <a:r>
              <a:rPr lang="en-US" sz="2400" dirty="0" smtClean="0">
                <a:solidFill>
                  <a:srgbClr val="000000"/>
                </a:solidFill>
                <a:latin typeface="Futura LT 3"/>
              </a:rPr>
              <a:t>RAPIDS before training</a:t>
            </a:r>
            <a:endParaRPr lang="en-US" sz="3800" dirty="0">
              <a:solidFill>
                <a:srgbClr val="000000"/>
              </a:solidFill>
              <a:latin typeface="Futura LT 3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  <p:pic>
        <p:nvPicPr>
          <p:cNvPr id="9" name="Picture 4" descr="Green dollar sign stock illustration. Illustration of bank - 305550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828" y="5981700"/>
            <a:ext cx="3750439" cy="281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388" y="857250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 smtClean="0">
                <a:solidFill>
                  <a:srgbClr val="C3002F"/>
                </a:solidFill>
                <a:latin typeface="Futura LT 3" panose="020B0604020202020204" charset="0"/>
              </a:rPr>
              <a:t>Incentive Bonuses</a:t>
            </a:r>
            <a:endParaRPr lang="en-US" sz="4800" b="1" dirty="0">
              <a:solidFill>
                <a:srgbClr val="C3002F"/>
              </a:solidFill>
              <a:latin typeface="Futura LT 3" panose="020B060402020202020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590800" y="2400300"/>
            <a:ext cx="10860199" cy="6450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21" lvl="1" indent="-41021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If training plan includes new hires, an extra $500 for hiring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a veteran, </a:t>
            </a:r>
            <a:r>
              <a:rPr lang="en-US" sz="2800" dirty="0">
                <a:solidFill>
                  <a:srgbClr val="000000"/>
                </a:solidFill>
                <a:latin typeface="Futura LT 3"/>
              </a:rPr>
              <a:t>active military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reservist, </a:t>
            </a:r>
            <a:r>
              <a:rPr lang="en-US" sz="2800" dirty="0">
                <a:solidFill>
                  <a:srgbClr val="000000"/>
                </a:solidFill>
                <a:latin typeface="Futura LT 3"/>
              </a:rPr>
              <a:t>older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employee </a:t>
            </a:r>
            <a:r>
              <a:rPr lang="en-US" sz="2800" dirty="0">
                <a:solidFill>
                  <a:srgbClr val="000000"/>
                </a:solidFill>
                <a:latin typeface="Futura LT 3"/>
              </a:rPr>
              <a:t>(55+), returning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citizen, individual </a:t>
            </a:r>
            <a:r>
              <a:rPr lang="en-US" sz="2800" dirty="0">
                <a:solidFill>
                  <a:srgbClr val="000000"/>
                </a:solidFill>
                <a:latin typeface="Futura LT 3"/>
              </a:rPr>
              <a:t>with disability, or public assistance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recipient</a:t>
            </a:r>
            <a:endParaRPr lang="en-US" sz="2800" dirty="0">
              <a:solidFill>
                <a:srgbClr val="000000"/>
              </a:solidFill>
              <a:latin typeface="Futura LT 3"/>
            </a:endParaRPr>
          </a:p>
          <a:p>
            <a:pPr marL="2239011" lvl="4" indent="-457200">
              <a:lnSpc>
                <a:spcPct val="150000"/>
              </a:lnSpc>
              <a:spcBef>
                <a:spcPts val="600"/>
              </a:spcBef>
              <a:buFont typeface="Futura LT 3" panose="020B0604020202020204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	</a:t>
            </a:r>
            <a:r>
              <a:rPr lang="en-US" sz="2600" dirty="0">
                <a:solidFill>
                  <a:srgbClr val="000000"/>
                </a:solidFill>
                <a:latin typeface="Futura LT 3"/>
              </a:rPr>
              <a:t>New hire (onsite and/or classroom):</a:t>
            </a:r>
          </a:p>
          <a:p>
            <a:pPr marL="1781811" lvl="4"/>
            <a:r>
              <a:rPr lang="en-US" sz="2600" dirty="0">
                <a:solidFill>
                  <a:srgbClr val="000000"/>
                </a:solidFill>
                <a:latin typeface="Futura LT 3"/>
              </a:rPr>
              <a:t>		      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$2,000 </a:t>
            </a:r>
            <a:r>
              <a:rPr lang="en-US" sz="2600" dirty="0">
                <a:solidFill>
                  <a:srgbClr val="000000"/>
                </a:solidFill>
                <a:latin typeface="Futura LT 3"/>
              </a:rPr>
              <a:t>+ $500 = $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2,500</a:t>
            </a:r>
            <a:endParaRPr lang="en-US" sz="2600" dirty="0">
              <a:solidFill>
                <a:srgbClr val="000000"/>
              </a:solidFill>
              <a:latin typeface="Futura LT 3"/>
            </a:endParaRPr>
          </a:p>
          <a:p>
            <a:pPr marL="2124711" lvl="4" indent="-342900">
              <a:spcBef>
                <a:spcPts val="600"/>
              </a:spcBef>
              <a:buFont typeface="Futura LT 3" panose="020B0604020202020204" charset="0"/>
              <a:buChar char="–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	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USDOL </a:t>
            </a:r>
            <a:r>
              <a:rPr lang="en-US" sz="2600" dirty="0">
                <a:solidFill>
                  <a:srgbClr val="000000"/>
                </a:solidFill>
                <a:latin typeface="Futura LT 3"/>
              </a:rPr>
              <a:t>registered apprentice:</a:t>
            </a:r>
          </a:p>
          <a:p>
            <a:pPr marL="1781811" lvl="4"/>
            <a:r>
              <a:rPr lang="en-US" sz="2600" dirty="0">
                <a:solidFill>
                  <a:srgbClr val="000000"/>
                </a:solidFill>
                <a:latin typeface="Futura LT 3"/>
              </a:rPr>
              <a:t>		      $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3,500 </a:t>
            </a:r>
            <a:r>
              <a:rPr lang="en-US" sz="2600" dirty="0">
                <a:solidFill>
                  <a:srgbClr val="000000"/>
                </a:solidFill>
                <a:latin typeface="Futura LT 3"/>
              </a:rPr>
              <a:t>+ $500 = 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$4,000</a:t>
            </a:r>
            <a:endParaRPr lang="en-US" sz="2600" dirty="0">
              <a:solidFill>
                <a:srgbClr val="000000"/>
              </a:solidFill>
              <a:latin typeface="Futura LT 3"/>
            </a:endParaRPr>
          </a:p>
          <a:p>
            <a:pPr marL="820421" lvl="1" indent="-410210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If someone will complete HS ed on work time is also on the training plan for some other form of training, an extra $1,000</a:t>
            </a:r>
          </a:p>
          <a:p>
            <a:pPr marL="820421" lvl="1" indent="-410210">
              <a:spcBef>
                <a:spcPts val="1200"/>
              </a:spcBef>
              <a:buFont typeface="Arial"/>
              <a:buChar char="•"/>
            </a:pPr>
            <a:r>
              <a:rPr lang="en-US" sz="2800" b="1" u="sng" dirty="0">
                <a:solidFill>
                  <a:srgbClr val="000000"/>
                </a:solidFill>
                <a:latin typeface="Futura LT 3"/>
              </a:rPr>
              <a:t>MAXIMUM</a:t>
            </a:r>
            <a:r>
              <a:rPr lang="en-US" sz="2800" dirty="0">
                <a:solidFill>
                  <a:srgbClr val="000000"/>
                </a:solidFill>
                <a:latin typeface="Futura LT 3"/>
              </a:rPr>
              <a:t> one incentive per person, even if they meet multiple categories</a:t>
            </a:r>
          </a:p>
          <a:p>
            <a:pPr marL="2239011" lvl="4" indent="-457200">
              <a:spcBef>
                <a:spcPts val="600"/>
              </a:spcBef>
              <a:buFont typeface="Futura LT 3" panose="020B0604020202020204" charset="0"/>
              <a:buChar char="–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Submit documentation along with reimbursement requests</a:t>
            </a:r>
          </a:p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endParaRPr lang="en-US" sz="2800" dirty="0">
              <a:latin typeface="Futura LT 3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23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388" y="857250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Eligible Training Providers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37656" y="2019300"/>
            <a:ext cx="13258800" cy="5883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21" lvl="1" indent="-410210">
              <a:lnSpc>
                <a:spcPts val="5320"/>
              </a:lnSpc>
              <a:spcBef>
                <a:spcPts val="600"/>
              </a:spcBef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Futura LT 3"/>
              </a:rPr>
              <a:t>Classroom </a:t>
            </a:r>
            <a:r>
              <a:rPr lang="en-US" sz="2800" b="1" dirty="0">
                <a:solidFill>
                  <a:srgbClr val="000000"/>
                </a:solidFill>
                <a:latin typeface="Futura LT 3"/>
              </a:rPr>
              <a:t>Training</a:t>
            </a:r>
          </a:p>
          <a:p>
            <a:pPr marL="1324611" lvl="2" indent="-457200">
              <a:spcBef>
                <a:spcPts val="600"/>
              </a:spcBef>
              <a:buFont typeface="Futura LT 3" panose="020B0604020202020204" charset="0"/>
              <a:buChar char="–"/>
            </a:pPr>
            <a:r>
              <a:rPr lang="en-US" sz="2600" dirty="0">
                <a:latin typeface="Futura LT 3"/>
              </a:rPr>
              <a:t>Live, </a:t>
            </a:r>
            <a:r>
              <a:rPr lang="en-US" sz="2600" dirty="0" smtClean="0">
                <a:latin typeface="Futura LT 3"/>
              </a:rPr>
              <a:t>instructor-led (even if virtual)</a:t>
            </a:r>
            <a:endParaRPr lang="en-US" sz="2600" dirty="0">
              <a:latin typeface="Futura LT 3"/>
            </a:endParaRPr>
          </a:p>
          <a:p>
            <a:pPr marL="1324611" lvl="2" indent="-457200">
              <a:spcBef>
                <a:spcPts val="600"/>
              </a:spcBef>
              <a:buFont typeface="Futura LT 3" panose="020B0604020202020204" charset="0"/>
              <a:buChar char="–"/>
            </a:pPr>
            <a:r>
              <a:rPr lang="en-US" sz="2600" dirty="0" smtClean="0">
                <a:latin typeface="Futura LT 3"/>
              </a:rPr>
              <a:t>Provides invoice and credential/certificate/certification/academic credit/ license</a:t>
            </a:r>
          </a:p>
          <a:p>
            <a:pPr marL="1324611" lvl="2" indent="-457200">
              <a:spcBef>
                <a:spcPts val="600"/>
              </a:spcBef>
              <a:buFont typeface="Futura LT 3" panose="020B0604020202020204" charset="0"/>
              <a:buChar char="–"/>
            </a:pPr>
            <a:r>
              <a:rPr lang="en-US" sz="2600" dirty="0">
                <a:latin typeface="Futura LT 3"/>
              </a:rPr>
              <a:t>Must be outside (third party) vendor</a:t>
            </a:r>
          </a:p>
          <a:p>
            <a:pPr marL="1781811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Futura LT 3"/>
              </a:rPr>
              <a:t>MI </a:t>
            </a:r>
            <a:r>
              <a:rPr lang="en-US" sz="2400" dirty="0">
                <a:solidFill>
                  <a:srgbClr val="000000"/>
                </a:solidFill>
                <a:latin typeface="Futura LT 3"/>
              </a:rPr>
              <a:t>community colleges, public/private colleges and universities</a:t>
            </a:r>
          </a:p>
          <a:p>
            <a:pPr marL="1781811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Futura LT 3"/>
              </a:rPr>
              <a:t>Private training </a:t>
            </a:r>
            <a:r>
              <a:rPr lang="en-US" sz="2400" dirty="0" smtClean="0">
                <a:latin typeface="Futura LT 3"/>
              </a:rPr>
              <a:t>providers</a:t>
            </a:r>
          </a:p>
          <a:p>
            <a:pPr marL="1781811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LT 3"/>
              </a:rPr>
              <a:t>Labor </a:t>
            </a:r>
            <a:r>
              <a:rPr lang="en-US" sz="2400" dirty="0">
                <a:latin typeface="Futura LT 3"/>
              </a:rPr>
              <a:t>unions, joint apprenticeship training </a:t>
            </a:r>
            <a:r>
              <a:rPr lang="en-US" sz="2400" dirty="0" smtClean="0">
                <a:latin typeface="Futura LT 3"/>
              </a:rPr>
              <a:t>centers</a:t>
            </a:r>
          </a:p>
          <a:p>
            <a:pPr marL="1781811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LT 3"/>
              </a:rPr>
              <a:t>Proprietary </a:t>
            </a:r>
            <a:r>
              <a:rPr lang="en-US" sz="2400" dirty="0">
                <a:latin typeface="Futura LT 3"/>
              </a:rPr>
              <a:t>schools licensed in MI</a:t>
            </a:r>
          </a:p>
          <a:p>
            <a:pPr marL="1781811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Futura LT 3"/>
              </a:rPr>
              <a:t>Vendors providing training that was not included in cost of new </a:t>
            </a:r>
            <a:r>
              <a:rPr lang="en-US" sz="2400" dirty="0" smtClean="0">
                <a:latin typeface="Futura LT 3"/>
              </a:rPr>
              <a:t>equipment/software</a:t>
            </a:r>
          </a:p>
          <a:p>
            <a:pPr marL="867411" lvl="2"/>
            <a:endParaRPr lang="en-US" sz="2800" dirty="0">
              <a:latin typeface="Futura LT 3"/>
            </a:endParaRPr>
          </a:p>
          <a:p>
            <a:pPr marL="2568575" lvl="2"/>
            <a:r>
              <a:rPr lang="en-US" sz="2800" dirty="0" smtClean="0">
                <a:latin typeface="Futura LT 3"/>
              </a:rPr>
              <a:t>COMPANY </a:t>
            </a:r>
            <a:r>
              <a:rPr lang="en-US" sz="2800" dirty="0">
                <a:latin typeface="Futura LT 3"/>
              </a:rPr>
              <a:t>selects the classroom </a:t>
            </a:r>
            <a:r>
              <a:rPr lang="en-US" sz="2800" dirty="0" smtClean="0">
                <a:latin typeface="Futura LT 3"/>
              </a:rPr>
              <a:t>training provider</a:t>
            </a:r>
            <a:endParaRPr lang="en-US" sz="2800" dirty="0">
              <a:latin typeface="Futura LT 3"/>
            </a:endParaRPr>
          </a:p>
          <a:p>
            <a:pPr marL="410211" lvl="1">
              <a:lnSpc>
                <a:spcPts val="5320"/>
              </a:lnSpc>
            </a:pPr>
            <a:r>
              <a:rPr lang="en-US" sz="3800" dirty="0">
                <a:latin typeface="Futura LT 3"/>
              </a:rPr>
              <a:t>	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6456" y="4610100"/>
            <a:ext cx="2567675" cy="38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9639" y="638177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Ineligible Classroom Training Topics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05000" y="2095500"/>
            <a:ext cx="13185873" cy="5278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21" lvl="1" indent="-41021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Soft skills </a:t>
            </a:r>
            <a:r>
              <a:rPr lang="en-US" sz="2800" dirty="0" smtClean="0">
                <a:latin typeface="Futura LT 3"/>
              </a:rPr>
              <a:t>(</a:t>
            </a:r>
            <a:r>
              <a:rPr lang="en-US" sz="2800" dirty="0">
                <a:latin typeface="Futura LT 3"/>
              </a:rPr>
              <a:t>i</a:t>
            </a:r>
            <a:r>
              <a:rPr lang="en-US" sz="2800" dirty="0" smtClean="0">
                <a:latin typeface="Futura LT 3"/>
              </a:rPr>
              <a:t>ncluding </a:t>
            </a:r>
            <a:r>
              <a:rPr lang="en-US" sz="2800" dirty="0">
                <a:latin typeface="Futura LT 3"/>
              </a:rPr>
              <a:t>t</a:t>
            </a:r>
            <a:r>
              <a:rPr lang="en-US" sz="2800" dirty="0" smtClean="0">
                <a:latin typeface="Futura LT 3"/>
              </a:rPr>
              <a:t>ime management</a:t>
            </a:r>
            <a:r>
              <a:rPr lang="en-US" sz="2800" dirty="0">
                <a:latin typeface="Futura LT 3"/>
              </a:rPr>
              <a:t>, </a:t>
            </a:r>
            <a:r>
              <a:rPr lang="en-US" sz="2800" dirty="0" smtClean="0">
                <a:latin typeface="Futura LT 3"/>
              </a:rPr>
              <a:t>customer </a:t>
            </a:r>
            <a:r>
              <a:rPr lang="en-US" sz="2800" dirty="0">
                <a:latin typeface="Futura LT 3"/>
              </a:rPr>
              <a:t>s</a:t>
            </a:r>
            <a:r>
              <a:rPr lang="en-US" sz="2800" dirty="0" smtClean="0">
                <a:latin typeface="Futura LT 3"/>
              </a:rPr>
              <a:t>ervice</a:t>
            </a:r>
            <a:r>
              <a:rPr lang="en-US" sz="2800" dirty="0">
                <a:latin typeface="Futura LT 3"/>
              </a:rPr>
              <a:t>, </a:t>
            </a:r>
            <a:r>
              <a:rPr lang="en-US" sz="2800" dirty="0" smtClean="0">
                <a:latin typeface="Futura LT 3"/>
              </a:rPr>
              <a:t>conflict </a:t>
            </a:r>
            <a:r>
              <a:rPr lang="en-US" sz="2800" dirty="0">
                <a:latin typeface="Futura LT 3"/>
              </a:rPr>
              <a:t>r</a:t>
            </a:r>
            <a:r>
              <a:rPr lang="en-US" sz="2800" dirty="0" smtClean="0">
                <a:latin typeface="Futura LT 3"/>
              </a:rPr>
              <a:t>esolution</a:t>
            </a:r>
            <a:r>
              <a:rPr lang="en-US" sz="2800" dirty="0">
                <a:latin typeface="Futura LT 3"/>
              </a:rPr>
              <a:t>, </a:t>
            </a:r>
            <a:r>
              <a:rPr lang="en-US" sz="2800" dirty="0" smtClean="0">
                <a:latin typeface="Futura LT 3"/>
              </a:rPr>
              <a:t>business writing, communication)</a:t>
            </a:r>
            <a:endParaRPr lang="en-US" sz="2800" dirty="0">
              <a:latin typeface="Futura LT 3"/>
            </a:endParaRPr>
          </a:p>
          <a:p>
            <a:pPr marL="820421" lvl="1" indent="-410210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Adult education,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literacy</a:t>
            </a:r>
            <a:endParaRPr lang="en-US" sz="2800" dirty="0">
              <a:solidFill>
                <a:srgbClr val="000000"/>
              </a:solidFill>
              <a:latin typeface="Futura LT 3"/>
            </a:endParaRPr>
          </a:p>
          <a:p>
            <a:pPr marL="820421" lvl="1" indent="-410210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Basic/introductory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overview</a:t>
            </a:r>
            <a:endParaRPr lang="en-US" sz="2800" dirty="0">
              <a:solidFill>
                <a:srgbClr val="000000"/>
              </a:solidFill>
              <a:latin typeface="Futura LT 3"/>
            </a:endParaRPr>
          </a:p>
          <a:p>
            <a:pPr marL="820421" lvl="1" indent="-410210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latin typeface="Futura LT 3"/>
              </a:rPr>
              <a:t>Language (other than ESL or ASL for work context only)</a:t>
            </a:r>
          </a:p>
          <a:p>
            <a:pPr marL="820421" lvl="1" indent="-410210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latin typeface="Futura LT 3"/>
              </a:rPr>
              <a:t>MS Outlook, Word, Excel, PowerPoint, </a:t>
            </a:r>
            <a:r>
              <a:rPr lang="en-US" sz="2800" dirty="0" smtClean="0">
                <a:latin typeface="Futura LT 3"/>
              </a:rPr>
              <a:t>OneNote</a:t>
            </a:r>
            <a:r>
              <a:rPr lang="en-US" sz="2800" dirty="0">
                <a:latin typeface="Futura LT 3"/>
              </a:rPr>
              <a:t>, Access, </a:t>
            </a:r>
            <a:r>
              <a:rPr lang="en-US" sz="2800" dirty="0" smtClean="0">
                <a:latin typeface="Futura LT 3"/>
              </a:rPr>
              <a:t>Publisher</a:t>
            </a:r>
          </a:p>
          <a:p>
            <a:pPr marL="820421" lvl="1" indent="-410210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latin typeface="Futura LT 3"/>
              </a:rPr>
              <a:t>Laws, regulations, </a:t>
            </a:r>
            <a:r>
              <a:rPr lang="en-US" sz="2800" dirty="0" smtClean="0">
                <a:latin typeface="Futura LT 3"/>
              </a:rPr>
              <a:t>taxes</a:t>
            </a:r>
          </a:p>
          <a:p>
            <a:pPr marL="820421" lvl="1" indent="-410210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latin typeface="Futura LT 3"/>
              </a:rPr>
              <a:t>HR (diversity, coaching, listening, employee relations, emotional intelligence, culture, generations, ethics, sexual harassment, negotiation)</a:t>
            </a:r>
          </a:p>
          <a:p>
            <a:pPr marL="1324611" lvl="2" indent="-457200">
              <a:spcBef>
                <a:spcPts val="600"/>
              </a:spcBef>
              <a:buFont typeface="Futura LT 3" panose="020B0604020202020204" charset="0"/>
              <a:buChar char="–"/>
            </a:pPr>
            <a:r>
              <a:rPr lang="en-US" sz="2600" dirty="0" smtClean="0">
                <a:latin typeface="Futura LT 3"/>
              </a:rPr>
              <a:t>UNLESS USDOL registered </a:t>
            </a:r>
            <a:r>
              <a:rPr lang="en-US" sz="2600" dirty="0" smtClean="0">
                <a:latin typeface="Futura LT 3"/>
              </a:rPr>
              <a:t>apprenticeship</a:t>
            </a:r>
            <a:endParaRPr lang="en-US" sz="2800" dirty="0">
              <a:latin typeface="Futura LT 3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9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388" y="857250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 smtClean="0">
                <a:solidFill>
                  <a:srgbClr val="C3002F"/>
                </a:solidFill>
                <a:latin typeface="Futura LT 3" panose="020B0604020202020204" charset="0"/>
              </a:rPr>
              <a:t>Ineligible Training</a:t>
            </a:r>
            <a:endParaRPr lang="en-US" sz="4800" b="1" dirty="0">
              <a:solidFill>
                <a:srgbClr val="C3002F"/>
              </a:solidFill>
              <a:latin typeface="Futura LT 3" panose="020B060402020202020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58927" y="2705100"/>
            <a:ext cx="12042873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21" lvl="1" indent="-410210">
              <a:spcBef>
                <a:spcPts val="1200"/>
              </a:spcBef>
              <a:buFont typeface="Arial"/>
              <a:buChar char="•"/>
            </a:pPr>
            <a:r>
              <a:rPr lang="en-US" sz="2800" dirty="0" smtClean="0">
                <a:latin typeface="Futura LT 3"/>
              </a:rPr>
              <a:t>Seminars</a:t>
            </a:r>
            <a:r>
              <a:rPr lang="en-US" sz="2800" dirty="0">
                <a:latin typeface="Futura LT 3"/>
              </a:rPr>
              <a:t>, conferences, workshops, continuing education credits</a:t>
            </a:r>
          </a:p>
          <a:p>
            <a:pPr marL="820421" lvl="1" indent="-410210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latin typeface="Futura LT 3"/>
              </a:rPr>
              <a:t>Online resources from which to choose courses over </a:t>
            </a:r>
            <a:r>
              <a:rPr lang="en-US" sz="2800" dirty="0" smtClean="0">
                <a:latin typeface="Futura LT 3"/>
              </a:rPr>
              <a:t>time; subscriptions</a:t>
            </a:r>
          </a:p>
          <a:p>
            <a:pPr marL="820421" lvl="1" indent="-410210">
              <a:spcBef>
                <a:spcPts val="1200"/>
              </a:spcBef>
              <a:buFont typeface="Arial"/>
              <a:buChar char="•"/>
            </a:pPr>
            <a:r>
              <a:rPr lang="en-US" sz="2800" dirty="0" smtClean="0">
                <a:latin typeface="Futura LT 3"/>
              </a:rPr>
              <a:t>Online training that is self-paced</a:t>
            </a:r>
            <a:endParaRPr lang="en-US" sz="2800" dirty="0">
              <a:latin typeface="Futura LT 3"/>
            </a:endParaRPr>
          </a:p>
          <a:p>
            <a:pPr marL="820421" lvl="1" indent="-410210">
              <a:spcBef>
                <a:spcPts val="1200"/>
              </a:spcBef>
              <a:buFont typeface="Arial"/>
              <a:buChar char="•"/>
            </a:pPr>
            <a:r>
              <a:rPr lang="en-US" sz="2800" dirty="0" smtClean="0">
                <a:latin typeface="Futura LT 3"/>
              </a:rPr>
              <a:t>In-house </a:t>
            </a:r>
            <a:r>
              <a:rPr lang="en-US" sz="2800" dirty="0">
                <a:latin typeface="Futura LT 3"/>
              </a:rPr>
              <a:t>training for </a:t>
            </a:r>
            <a:r>
              <a:rPr lang="en-US" sz="2800" dirty="0" smtClean="0">
                <a:latin typeface="Futura LT 3"/>
              </a:rPr>
              <a:t>existing employees</a:t>
            </a:r>
            <a:endParaRPr lang="en-US" sz="2800" dirty="0">
              <a:latin typeface="Futura LT 3"/>
            </a:endParaRPr>
          </a:p>
          <a:p>
            <a:pPr marL="820421" lvl="1" indent="-410210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latin typeface="Futura LT 3"/>
              </a:rPr>
              <a:t>W</a:t>
            </a:r>
            <a:r>
              <a:rPr lang="en-US" sz="2800" dirty="0" smtClean="0">
                <a:latin typeface="Futura LT 3"/>
              </a:rPr>
              <a:t>age </a:t>
            </a:r>
            <a:r>
              <a:rPr lang="en-US" sz="2800" dirty="0">
                <a:latin typeface="Futura LT 3"/>
              </a:rPr>
              <a:t>reimbursement for </a:t>
            </a:r>
            <a:r>
              <a:rPr lang="en-US" sz="2800" dirty="0" smtClean="0">
                <a:latin typeface="Futura LT 3"/>
              </a:rPr>
              <a:t>onsite training of existing employees</a:t>
            </a:r>
            <a:endParaRPr lang="en-US" sz="2800" dirty="0">
              <a:latin typeface="Futura LT 3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19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388" y="857250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Training Duration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76600" y="2942156"/>
            <a:ext cx="10439400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21" lvl="1" indent="-41021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Short term</a:t>
            </a:r>
          </a:p>
          <a:p>
            <a:pPr marL="820421" lvl="1" indent="-410210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No </a:t>
            </a:r>
            <a:r>
              <a:rPr lang="en-US" sz="2800" dirty="0">
                <a:solidFill>
                  <a:srgbClr val="000000"/>
                </a:solidFill>
                <a:latin typeface="Futura LT 3"/>
              </a:rPr>
              <a:t>single training &gt; 6 months</a:t>
            </a:r>
          </a:p>
          <a:p>
            <a:pPr marL="820421" lvl="1" indent="-410210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Complete all </a:t>
            </a:r>
            <a:r>
              <a:rPr lang="en-US" sz="2800" dirty="0">
                <a:solidFill>
                  <a:srgbClr val="000000"/>
                </a:solidFill>
                <a:latin typeface="Futura LT 3"/>
              </a:rPr>
              <a:t>training &lt;= 12 months from award date </a:t>
            </a:r>
            <a:endParaRPr lang="en-US" sz="2800" dirty="0" smtClean="0">
              <a:solidFill>
                <a:srgbClr val="000000"/>
              </a:solidFill>
              <a:latin typeface="Futura LT 3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73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388" y="857250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Classroom Training Clarification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48000" y="2400300"/>
            <a:ext cx="10896600" cy="5683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0211" lvl="1">
              <a:lnSpc>
                <a:spcPts val="5320"/>
              </a:lnSpc>
            </a:pPr>
            <a:r>
              <a:rPr lang="en-US" sz="2800" b="1" dirty="0">
                <a:solidFill>
                  <a:srgbClr val="000000"/>
                </a:solidFill>
                <a:latin typeface="Futura LT 3"/>
              </a:rPr>
              <a:t>Leadership/Management/Supervision</a:t>
            </a:r>
          </a:p>
          <a:p>
            <a:pPr marL="1324611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Futura LT 3"/>
              </a:rPr>
              <a:t>MUST attach syllabus/curriculum summary that includes course objectives and competencies</a:t>
            </a:r>
          </a:p>
          <a:p>
            <a:pPr marL="410211" lvl="1">
              <a:lnSpc>
                <a:spcPts val="532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Futura LT 3"/>
              </a:rPr>
              <a:t>Safety</a:t>
            </a:r>
            <a:endParaRPr lang="en-US" sz="2800" b="1" dirty="0">
              <a:solidFill>
                <a:srgbClr val="000000"/>
              </a:solidFill>
              <a:latin typeface="Futura LT 3"/>
            </a:endParaRPr>
          </a:p>
          <a:p>
            <a:pPr marL="1324611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NOT normal cost of 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doing business</a:t>
            </a:r>
            <a:endParaRPr lang="en-US" sz="2600" dirty="0">
              <a:solidFill>
                <a:srgbClr val="000000"/>
              </a:solidFill>
              <a:latin typeface="Futura LT 3"/>
            </a:endParaRPr>
          </a:p>
          <a:p>
            <a:pPr marL="395287" lvl="2"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latin typeface="Futura LT 3"/>
              </a:rPr>
              <a:t>Process Improvement/Risk &amp; Quality Management</a:t>
            </a:r>
          </a:p>
          <a:p>
            <a:pPr marL="1317625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Black or Green belt preferred</a:t>
            </a:r>
          </a:p>
          <a:p>
            <a:pPr marL="1324611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Futura LT 3"/>
              </a:rPr>
              <a:t>MUST </a:t>
            </a:r>
            <a:r>
              <a:rPr lang="en-US" sz="2600" dirty="0">
                <a:latin typeface="Futura LT 3"/>
              </a:rPr>
              <a:t>have hands-on component</a:t>
            </a:r>
          </a:p>
          <a:p>
            <a:pPr marL="1324611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Futura LT 3"/>
              </a:rPr>
              <a:t>Competency </a:t>
            </a:r>
            <a:r>
              <a:rPr lang="en-US" sz="2600" dirty="0" smtClean="0">
                <a:latin typeface="Futura LT 3"/>
              </a:rPr>
              <a:t>based</a:t>
            </a:r>
          </a:p>
          <a:p>
            <a:pPr marL="1324611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Futura LT 3"/>
              </a:rPr>
              <a:t>Examples of acceptable training include Lean, Six Sigma, Supply Chain, Total Quality </a:t>
            </a:r>
            <a:r>
              <a:rPr lang="en-US" sz="2600" dirty="0" smtClean="0">
                <a:latin typeface="Futura LT 3"/>
              </a:rPr>
              <a:t>Management</a:t>
            </a:r>
            <a:endParaRPr lang="en-US" sz="2600" dirty="0">
              <a:latin typeface="Futura LT 3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42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09990" cy="10287000"/>
            <a:chOff x="0" y="0"/>
            <a:chExt cx="1085848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5848" cy="3479800"/>
            </a:xfrm>
            <a:custGeom>
              <a:avLst/>
              <a:gdLst/>
              <a:ahLst/>
              <a:cxnLst/>
              <a:rect l="l" t="t" r="r" b="b"/>
              <a:pathLst>
                <a:path w="1085848" h="3479800">
                  <a:moveTo>
                    <a:pt x="0" y="0"/>
                  </a:moveTo>
                  <a:lnTo>
                    <a:pt x="1085848" y="0"/>
                  </a:lnTo>
                  <a:lnTo>
                    <a:pt x="1085848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C3002F"/>
            </a:solidFill>
          </p:spPr>
        </p:sp>
      </p:grpSp>
      <p:grpSp>
        <p:nvGrpSpPr>
          <p:cNvPr id="4" name="Group 4"/>
          <p:cNvGrpSpPr/>
          <p:nvPr/>
        </p:nvGrpSpPr>
        <p:grpSpPr>
          <a:xfrm rot="-1864561">
            <a:off x="1175830" y="-2041999"/>
            <a:ext cx="5657850" cy="6350476"/>
            <a:chOff x="0" y="0"/>
            <a:chExt cx="1913890" cy="21481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148186"/>
            </a:xfrm>
            <a:custGeom>
              <a:avLst/>
              <a:gdLst/>
              <a:ahLst/>
              <a:cxnLst/>
              <a:rect l="l" t="t" r="r" b="b"/>
              <a:pathLst>
                <a:path w="1913890" h="2148186">
                  <a:moveTo>
                    <a:pt x="0" y="0"/>
                  </a:moveTo>
                  <a:lnTo>
                    <a:pt x="1913890" y="0"/>
                  </a:lnTo>
                  <a:lnTo>
                    <a:pt x="1913890" y="2148186"/>
                  </a:lnTo>
                  <a:lnTo>
                    <a:pt x="0" y="21481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3526749">
            <a:off x="1158150" y="6203841"/>
            <a:ext cx="6228793" cy="6350476"/>
            <a:chOff x="0" y="0"/>
            <a:chExt cx="2107024" cy="21481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7024" cy="2148186"/>
            </a:xfrm>
            <a:custGeom>
              <a:avLst/>
              <a:gdLst/>
              <a:ahLst/>
              <a:cxnLst/>
              <a:rect l="l" t="t" r="r" b="b"/>
              <a:pathLst>
                <a:path w="2107024" h="2148186">
                  <a:moveTo>
                    <a:pt x="0" y="0"/>
                  </a:moveTo>
                  <a:lnTo>
                    <a:pt x="2107024" y="0"/>
                  </a:lnTo>
                  <a:lnTo>
                    <a:pt x="2107024" y="2148186"/>
                  </a:lnTo>
                  <a:lnTo>
                    <a:pt x="0" y="21481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257800" y="3800484"/>
            <a:ext cx="8915399" cy="994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9CA6"/>
                </a:solidFill>
                <a:latin typeface="Futura LT 1"/>
              </a:rPr>
              <a:t>QUESTIONS SO FAR?</a:t>
            </a:r>
          </a:p>
        </p:txBody>
      </p:sp>
    </p:spTree>
    <p:extLst>
      <p:ext uri="{BB962C8B-B14F-4D97-AF65-F5344CB8AC3E}">
        <p14:creationId xmlns:p14="http://schemas.microsoft.com/office/powerpoint/2010/main" val="17226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388" y="857250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Scoring Criteria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053562" y="2400300"/>
            <a:ext cx="7620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4611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Not yet available; objective categories</a:t>
            </a:r>
            <a:endParaRPr lang="en-US" sz="2800" dirty="0">
              <a:solidFill>
                <a:srgbClr val="000000"/>
              </a:solidFill>
              <a:latin typeface="Futura LT 3"/>
            </a:endParaRPr>
          </a:p>
          <a:p>
            <a:pPr marL="1324611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Priority </a:t>
            </a:r>
            <a:r>
              <a:rPr lang="en-US" sz="2800" dirty="0">
                <a:solidFill>
                  <a:srgbClr val="000000"/>
                </a:solidFill>
                <a:latin typeface="Futura LT 3"/>
              </a:rPr>
              <a:t>industries</a:t>
            </a:r>
          </a:p>
          <a:p>
            <a:pPr marL="1781175" lvl="3" indent="-358775">
              <a:spcBef>
                <a:spcPts val="1200"/>
              </a:spcBef>
              <a:buFont typeface="Futura LT 3" panose="020B0604020202020204" charset="0"/>
              <a:buChar char="̶"/>
            </a:pPr>
            <a:r>
              <a:rPr lang="en-US" sz="2400" dirty="0" smtClean="0">
                <a:solidFill>
                  <a:srgbClr val="000000"/>
                </a:solidFill>
                <a:latin typeface="Futura LT 3"/>
              </a:rPr>
              <a:t>Agribusiness </a:t>
            </a:r>
          </a:p>
          <a:p>
            <a:pPr marL="1781175" lvl="3" indent="-358775">
              <a:spcBef>
                <a:spcPts val="1200"/>
              </a:spcBef>
              <a:buFont typeface="Futura LT 3" panose="020B0604020202020204" charset="0"/>
              <a:buChar char="̶"/>
            </a:pPr>
            <a:r>
              <a:rPr lang="en-US" sz="2400" dirty="0" smtClean="0">
                <a:solidFill>
                  <a:srgbClr val="000000"/>
                </a:solidFill>
                <a:latin typeface="Futura LT 3"/>
              </a:rPr>
              <a:t>Construction</a:t>
            </a:r>
          </a:p>
          <a:p>
            <a:pPr marL="1781175" lvl="3" indent="-358775">
              <a:spcBef>
                <a:spcPts val="1200"/>
              </a:spcBef>
              <a:buFont typeface="Futura LT 3" panose="020B0604020202020204" charset="0"/>
              <a:buChar char="̶"/>
            </a:pPr>
            <a:r>
              <a:rPr lang="en-US" sz="2400" dirty="0" smtClean="0">
                <a:solidFill>
                  <a:srgbClr val="000000"/>
                </a:solidFill>
                <a:latin typeface="Futura LT 3"/>
              </a:rPr>
              <a:t>Education </a:t>
            </a:r>
          </a:p>
          <a:p>
            <a:pPr marL="1781175" lvl="3" indent="-358775">
              <a:spcBef>
                <a:spcPts val="1200"/>
              </a:spcBef>
              <a:buFont typeface="Futura LT 3" panose="020B0604020202020204" charset="0"/>
              <a:buChar char="̶"/>
            </a:pPr>
            <a:r>
              <a:rPr lang="en-US" sz="2400" dirty="0" smtClean="0">
                <a:solidFill>
                  <a:srgbClr val="000000"/>
                </a:solidFill>
                <a:latin typeface="Futura LT 3"/>
              </a:rPr>
              <a:t>Energy</a:t>
            </a:r>
          </a:p>
          <a:p>
            <a:pPr marL="1781175" lvl="3" indent="-358775">
              <a:spcBef>
                <a:spcPts val="1200"/>
              </a:spcBef>
              <a:buFont typeface="Futura LT 3" panose="020B0604020202020204" charset="0"/>
              <a:buChar char="̶"/>
            </a:pPr>
            <a:r>
              <a:rPr lang="en-US" sz="2400" dirty="0" smtClean="0">
                <a:solidFill>
                  <a:srgbClr val="000000"/>
                </a:solidFill>
                <a:latin typeface="Futura LT 3"/>
              </a:rPr>
              <a:t>Healthcare</a:t>
            </a:r>
          </a:p>
          <a:p>
            <a:pPr marL="1781175" lvl="3" indent="-358775">
              <a:spcBef>
                <a:spcPts val="1200"/>
              </a:spcBef>
              <a:buFont typeface="Futura LT 3" panose="020B0604020202020204" charset="0"/>
              <a:buChar char="̶"/>
            </a:pPr>
            <a:r>
              <a:rPr lang="en-US" sz="2400" dirty="0" smtClean="0">
                <a:solidFill>
                  <a:srgbClr val="000000"/>
                </a:solidFill>
                <a:latin typeface="Futura LT 3"/>
              </a:rPr>
              <a:t>Hospitality/Outdoor Recreation</a:t>
            </a:r>
          </a:p>
          <a:p>
            <a:pPr marL="1781175" lvl="3" indent="-358775">
              <a:spcBef>
                <a:spcPts val="1200"/>
              </a:spcBef>
              <a:buFont typeface="Futura LT 3" panose="020B0604020202020204" charset="0"/>
              <a:buChar char="̶"/>
            </a:pPr>
            <a:r>
              <a:rPr lang="en-US" sz="2400" dirty="0" smtClean="0">
                <a:solidFill>
                  <a:srgbClr val="000000"/>
                </a:solidFill>
                <a:latin typeface="Futura LT 3"/>
              </a:rPr>
              <a:t>IT</a:t>
            </a:r>
          </a:p>
          <a:p>
            <a:pPr marL="1781175" lvl="3" indent="-358775">
              <a:spcBef>
                <a:spcPts val="1200"/>
              </a:spcBef>
              <a:buFont typeface="Futura LT 3" panose="020B0604020202020204" charset="0"/>
              <a:buChar char="̶"/>
            </a:pPr>
            <a:r>
              <a:rPr lang="en-US" sz="2400" dirty="0" smtClean="0">
                <a:solidFill>
                  <a:srgbClr val="000000"/>
                </a:solidFill>
                <a:latin typeface="Futura LT 3"/>
              </a:rPr>
              <a:t>Manufacturing</a:t>
            </a:r>
          </a:p>
          <a:p>
            <a:pPr marL="1781175" lvl="3" indent="-358775">
              <a:spcBef>
                <a:spcPts val="1200"/>
              </a:spcBef>
              <a:buFont typeface="Futura LT 3" panose="020B0604020202020204" charset="0"/>
              <a:buChar char="̶"/>
            </a:pPr>
            <a:r>
              <a:rPr lang="en-US" sz="2400" dirty="0" smtClean="0">
                <a:solidFill>
                  <a:srgbClr val="000000"/>
                </a:solidFill>
                <a:latin typeface="Futura LT 3"/>
              </a:rPr>
              <a:t>Mobility</a:t>
            </a:r>
            <a:endParaRPr lang="en-US" sz="2400" dirty="0">
              <a:solidFill>
                <a:srgbClr val="000000"/>
              </a:solidFill>
              <a:latin typeface="Futura LT 3"/>
            </a:endParaRPr>
          </a:p>
        </p:txBody>
      </p:sp>
    </p:spTree>
    <p:extLst>
      <p:ext uri="{BB962C8B-B14F-4D97-AF65-F5344CB8AC3E}">
        <p14:creationId xmlns:p14="http://schemas.microsoft.com/office/powerpoint/2010/main" val="27516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6010" y="660812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Process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14600" y="1714500"/>
            <a:ext cx="12192000" cy="4080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7411" lvl="1" indent="-457200">
              <a:lnSpc>
                <a:spcPts val="532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Company </a:t>
            </a:r>
            <a:r>
              <a:rPr lang="en-US" sz="2800" dirty="0">
                <a:solidFill>
                  <a:srgbClr val="000000"/>
                </a:solidFill>
                <a:latin typeface="Futura LT 3"/>
              </a:rPr>
              <a:t>meets with Michigan Works!</a:t>
            </a:r>
            <a:endParaRPr lang="en-US" sz="2800" b="1" dirty="0">
              <a:solidFill>
                <a:srgbClr val="000000"/>
              </a:solidFill>
              <a:latin typeface="Futura LT 3"/>
            </a:endParaRPr>
          </a:p>
          <a:p>
            <a:pPr marL="1324611" lvl="2" indent="-457200">
              <a:buFont typeface="Futura LT 3" panose="020B0604020202020204" charset="0"/>
              <a:buChar char="‒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Determine need for 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training, and</a:t>
            </a:r>
            <a:endParaRPr lang="en-US" sz="2600" dirty="0">
              <a:solidFill>
                <a:srgbClr val="000000"/>
              </a:solidFill>
              <a:latin typeface="Futura LT 3"/>
            </a:endParaRPr>
          </a:p>
          <a:p>
            <a:pPr marL="1324611" lvl="2" indent="-457200">
              <a:spcBef>
                <a:spcPts val="600"/>
              </a:spcBef>
              <a:buFont typeface="Futura LT 3" panose="020B0604020202020204" charset="0"/>
              <a:buChar char="‒"/>
            </a:pPr>
            <a:r>
              <a:rPr lang="en-US" sz="2600" dirty="0">
                <a:latin typeface="Futura LT 3"/>
              </a:rPr>
              <a:t>Appropriateness for </a:t>
            </a:r>
            <a:r>
              <a:rPr lang="en-US" sz="2600" dirty="0" smtClean="0">
                <a:latin typeface="Futura LT 3"/>
              </a:rPr>
              <a:t>Talent Fund </a:t>
            </a:r>
            <a:r>
              <a:rPr lang="en-US" sz="2600" dirty="0">
                <a:latin typeface="Futura LT 3"/>
              </a:rPr>
              <a:t>expectations, and</a:t>
            </a:r>
          </a:p>
          <a:p>
            <a:pPr marL="1324611" lvl="2" indent="-457200">
              <a:spcBef>
                <a:spcPts val="600"/>
              </a:spcBef>
              <a:buFont typeface="Futura LT 3" panose="020B0604020202020204" charset="0"/>
              <a:buChar char="‒"/>
            </a:pPr>
            <a:r>
              <a:rPr lang="en-US" sz="2600" dirty="0">
                <a:latin typeface="Futura LT 3"/>
              </a:rPr>
              <a:t>If other funds are </a:t>
            </a:r>
            <a:r>
              <a:rPr lang="en-US" sz="2600" dirty="0" smtClean="0">
                <a:latin typeface="Futura LT 3"/>
              </a:rPr>
              <a:t>available</a:t>
            </a:r>
          </a:p>
          <a:p>
            <a:pPr marL="1324611" lvl="2" indent="-457200">
              <a:spcBef>
                <a:spcPts val="600"/>
              </a:spcBef>
              <a:buFont typeface="Futura LT 3" panose="020B0604020202020204" charset="0"/>
              <a:buChar char="‒"/>
            </a:pPr>
            <a:r>
              <a:rPr lang="en-US" sz="2600" dirty="0" smtClean="0">
                <a:latin typeface="Futura LT 3"/>
              </a:rPr>
              <a:t>Company can choose one Michigan Works! </a:t>
            </a:r>
            <a:r>
              <a:rPr lang="en-US" sz="2600" dirty="0">
                <a:latin typeface="Futura LT 3"/>
              </a:rPr>
              <a:t>f</a:t>
            </a:r>
            <a:r>
              <a:rPr lang="en-US" sz="2600" dirty="0" smtClean="0">
                <a:latin typeface="Futura LT 3"/>
              </a:rPr>
              <a:t>or all applications, or the local Michigan Works! for each application</a:t>
            </a:r>
          </a:p>
          <a:p>
            <a:pPr marL="860425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utura LT 3"/>
              </a:rPr>
              <a:t>Company </a:t>
            </a:r>
            <a:r>
              <a:rPr lang="en-US" sz="2800" dirty="0">
                <a:latin typeface="Futura LT 3"/>
              </a:rPr>
              <a:t>selects the best </a:t>
            </a:r>
            <a:r>
              <a:rPr lang="en-US" sz="2800" dirty="0" smtClean="0">
                <a:latin typeface="Futura LT 3"/>
              </a:rPr>
              <a:t>training</a:t>
            </a:r>
            <a:endParaRPr lang="en-US" sz="2800" dirty="0">
              <a:latin typeface="Futura LT 3"/>
            </a:endParaRPr>
          </a:p>
          <a:p>
            <a:pPr marL="86741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Establish MI Login or at least have active account on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www.mitalent.org</a:t>
            </a:r>
            <a:r>
              <a:rPr lang="en-US" sz="2400" dirty="0" smtClean="0">
                <a:solidFill>
                  <a:srgbClr val="000000"/>
                </a:solidFill>
                <a:latin typeface="Futura LT 3"/>
              </a:rPr>
              <a:t> </a:t>
            </a:r>
            <a:endParaRPr lang="en-US" sz="2400" dirty="0">
              <a:solidFill>
                <a:srgbClr val="000000"/>
              </a:solidFill>
              <a:latin typeface="Futura LT 3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057900"/>
            <a:ext cx="4960891" cy="31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388" y="857250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Agenda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00600" y="2552700"/>
            <a:ext cx="8918799" cy="4040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Overview</a:t>
            </a:r>
          </a:p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Eligible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companies, </a:t>
            </a:r>
            <a:r>
              <a:rPr lang="en-US" sz="2800" dirty="0">
                <a:solidFill>
                  <a:srgbClr val="000000"/>
                </a:solidFill>
                <a:latin typeface="Futura LT 3"/>
              </a:rPr>
              <a:t>trainees, training</a:t>
            </a:r>
          </a:p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Scoring Criteria</a:t>
            </a:r>
            <a:endParaRPr lang="en-US" sz="2800" dirty="0">
              <a:solidFill>
                <a:srgbClr val="000000"/>
              </a:solidFill>
              <a:latin typeface="Futura LT 3"/>
            </a:endParaRPr>
          </a:p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2800" dirty="0" smtClean="0">
                <a:latin typeface="Futura LT 3"/>
              </a:rPr>
              <a:t>Application Process</a:t>
            </a:r>
            <a:endParaRPr lang="en-US" sz="2800" dirty="0">
              <a:latin typeface="Futura LT 3"/>
            </a:endParaRPr>
          </a:p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2800" dirty="0">
                <a:latin typeface="Futura LT 3"/>
              </a:rPr>
              <a:t>Reimbursement requirements overview</a:t>
            </a:r>
          </a:p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2800" dirty="0">
                <a:latin typeface="Futura LT 3"/>
              </a:rPr>
              <a:t>Next steps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388" y="857250"/>
            <a:ext cx="1485234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 smtClean="0">
                <a:solidFill>
                  <a:srgbClr val="C3002F"/>
                </a:solidFill>
                <a:latin typeface="Futura LT 3" panose="020B0604020202020204" charset="0"/>
              </a:rPr>
              <a:t>Cycle 1</a:t>
            </a:r>
            <a:endParaRPr lang="en-US" sz="4800" b="1" dirty="0">
              <a:solidFill>
                <a:srgbClr val="C3002F"/>
              </a:solidFill>
              <a:latin typeface="Futura LT 3" panose="020B060402020202020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38400" y="2552700"/>
            <a:ext cx="12649200" cy="6678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21" lvl="1" indent="-41021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October ?</a:t>
            </a:r>
            <a:endParaRPr lang="en-US" sz="2800" dirty="0" smtClean="0">
              <a:solidFill>
                <a:srgbClr val="000000"/>
              </a:solidFill>
              <a:latin typeface="Futura LT 3"/>
            </a:endParaRPr>
          </a:p>
          <a:p>
            <a:pPr marL="1419225" lvl="1" indent="-457200">
              <a:buFont typeface="Futura LT 3" panose="020B0604020202020204" charset="0"/>
              <a:buChar char="̶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R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equest authorization in Talent Fund website, </a:t>
            </a:r>
            <a:r>
              <a:rPr lang="en-US" sz="2400" dirty="0" smtClean="0">
                <a:solidFill>
                  <a:srgbClr val="000000"/>
                </a:solidFill>
                <a:latin typeface="Futura LT 3"/>
                <a:hlinkClick r:id="rId2"/>
              </a:rPr>
              <a:t>www.michigan.gov/talentfund</a:t>
            </a:r>
            <a:endParaRPr lang="en-US" sz="2600" dirty="0">
              <a:solidFill>
                <a:srgbClr val="000000"/>
              </a:solidFill>
              <a:latin typeface="Futura LT 3"/>
            </a:endParaRPr>
          </a:p>
          <a:p>
            <a:pPr marL="820421" lvl="1" indent="-410210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November </a:t>
            </a:r>
            <a:r>
              <a:rPr lang="en-US" sz="2800" dirty="0">
                <a:solidFill>
                  <a:srgbClr val="000000"/>
                </a:solidFill>
                <a:latin typeface="Futura LT 3"/>
              </a:rPr>
              <a:t>?</a:t>
            </a:r>
            <a:endParaRPr lang="en-US" sz="2800" dirty="0" smtClean="0">
              <a:solidFill>
                <a:srgbClr val="000000"/>
              </a:solidFill>
              <a:latin typeface="Futura LT 3"/>
            </a:endParaRPr>
          </a:p>
          <a:p>
            <a:pPr marL="1425575" lvl="1" indent="-457200">
              <a:spcBef>
                <a:spcPts val="6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Application instructions released</a:t>
            </a:r>
            <a:endParaRPr lang="en-US" sz="2600" dirty="0">
              <a:solidFill>
                <a:srgbClr val="000000"/>
              </a:solidFill>
              <a:latin typeface="Futura LT 3"/>
            </a:endParaRPr>
          </a:p>
          <a:p>
            <a:pPr marL="820421" lvl="1" indent="-410210">
              <a:spcBef>
                <a:spcPts val="600"/>
              </a:spcBef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November </a:t>
            </a:r>
            <a:r>
              <a:rPr lang="en-US" sz="2800" dirty="0">
                <a:solidFill>
                  <a:srgbClr val="000000"/>
                </a:solidFill>
                <a:latin typeface="Futura LT 3"/>
              </a:rPr>
              <a:t>?</a:t>
            </a:r>
            <a:endParaRPr lang="en-US" sz="2800" dirty="0">
              <a:solidFill>
                <a:srgbClr val="000000"/>
              </a:solidFill>
              <a:latin typeface="Futura LT 3"/>
            </a:endParaRPr>
          </a:p>
          <a:p>
            <a:pPr marL="1425575" lvl="1" indent="-457200">
              <a:spcBef>
                <a:spcPts val="6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Application opens</a:t>
            </a:r>
            <a:endParaRPr lang="en-US" sz="2600" dirty="0">
              <a:solidFill>
                <a:srgbClr val="000000"/>
              </a:solidFill>
              <a:latin typeface="Futura LT 3"/>
            </a:endParaRPr>
          </a:p>
          <a:p>
            <a:pPr marL="820421" lvl="1" indent="-410210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December </a:t>
            </a:r>
            <a:r>
              <a:rPr lang="en-US" sz="2800" dirty="0">
                <a:solidFill>
                  <a:srgbClr val="000000"/>
                </a:solidFill>
                <a:latin typeface="Futura LT 3"/>
              </a:rPr>
              <a:t>?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(4:59pm EST)</a:t>
            </a:r>
            <a:endParaRPr lang="en-US" sz="2800" dirty="0">
              <a:solidFill>
                <a:srgbClr val="000000"/>
              </a:solidFill>
              <a:latin typeface="Futura LT 3"/>
            </a:endParaRPr>
          </a:p>
          <a:p>
            <a:pPr marL="1425575" lvl="1" indent="-457200">
              <a:spcBef>
                <a:spcPts val="6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Deadline to submit application</a:t>
            </a:r>
            <a:endParaRPr lang="en-US" sz="2600" dirty="0">
              <a:solidFill>
                <a:srgbClr val="000000"/>
              </a:solidFill>
              <a:latin typeface="Futura LT 3"/>
            </a:endParaRPr>
          </a:p>
          <a:p>
            <a:pPr marL="820421" lvl="1" indent="-410210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February 1, 2023 – January 31, 2024</a:t>
            </a:r>
            <a:endParaRPr lang="en-US" sz="2800" dirty="0">
              <a:solidFill>
                <a:srgbClr val="000000"/>
              </a:solidFill>
              <a:latin typeface="Futura LT 3"/>
            </a:endParaRPr>
          </a:p>
          <a:p>
            <a:pPr marL="1425575" lvl="1" indent="-457200">
              <a:spcBef>
                <a:spcPts val="6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Training can occur</a:t>
            </a:r>
          </a:p>
          <a:p>
            <a:pPr marL="1425575" lvl="1" indent="-457200">
              <a:spcBef>
                <a:spcPts val="6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No January 2023 training, even if college credit</a:t>
            </a:r>
          </a:p>
          <a:p>
            <a:pPr marL="1425575" lvl="1" indent="-457200">
              <a:spcBef>
                <a:spcPts val="600"/>
              </a:spcBef>
              <a:buFont typeface="Futura LT 3" panose="020B0604020202020204" charset="0"/>
              <a:buChar char="̶"/>
            </a:pPr>
            <a:endParaRPr lang="en-US" sz="2600" dirty="0">
              <a:solidFill>
                <a:srgbClr val="000000"/>
              </a:solidFill>
              <a:latin typeface="Futura LT 3"/>
            </a:endParaRPr>
          </a:p>
          <a:p>
            <a:pPr marL="968375" lvl="1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  <a:latin typeface="Futura LT 3"/>
              </a:rPr>
              <a:t>**DATES SUBJECT TO CHANGE</a:t>
            </a:r>
            <a:endParaRPr lang="en-US" sz="2600" dirty="0" smtClean="0">
              <a:solidFill>
                <a:srgbClr val="000000"/>
              </a:solidFill>
              <a:latin typeface="Futura LT 3"/>
            </a:endParaRPr>
          </a:p>
          <a:p>
            <a:pPr marL="820421" lvl="1" indent="-410210">
              <a:spcBef>
                <a:spcPts val="600"/>
              </a:spcBef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  <a:latin typeface="Futura LT 3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8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388" y="857250"/>
            <a:ext cx="1485234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 smtClean="0">
                <a:solidFill>
                  <a:srgbClr val="C3002F"/>
                </a:solidFill>
                <a:latin typeface="Futura LT 3" panose="020B0604020202020204" charset="0"/>
              </a:rPr>
              <a:t>Cycle 2</a:t>
            </a:r>
            <a:endParaRPr lang="en-US" sz="4800" b="1" dirty="0">
              <a:solidFill>
                <a:srgbClr val="C3002F"/>
              </a:solidFill>
              <a:latin typeface="Futura LT 3" panose="020B060402020202020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67000" y="2628900"/>
            <a:ext cx="12268200" cy="578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21" lvl="1" indent="-41021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February 2023</a:t>
            </a:r>
          </a:p>
          <a:p>
            <a:pPr marL="1419225" lvl="1" indent="-457200">
              <a:buFont typeface="Futura LT 3" panose="020B0604020202020204" charset="0"/>
              <a:buChar char="̶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R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equest authorization in Talent Fund website, </a:t>
            </a:r>
            <a:r>
              <a:rPr lang="en-US" sz="2400" dirty="0" smtClean="0">
                <a:solidFill>
                  <a:srgbClr val="000000"/>
                </a:solidFill>
                <a:latin typeface="Futura LT 3"/>
                <a:hlinkClick r:id="rId2"/>
              </a:rPr>
              <a:t>www.michigan.gov/talentfund</a:t>
            </a:r>
            <a:endParaRPr lang="en-US" sz="2600" dirty="0">
              <a:solidFill>
                <a:srgbClr val="000000"/>
              </a:solidFill>
              <a:latin typeface="Futura LT 3"/>
            </a:endParaRPr>
          </a:p>
          <a:p>
            <a:pPr marL="820421" lvl="1" indent="-410210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March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2023</a:t>
            </a:r>
          </a:p>
          <a:p>
            <a:pPr marL="1425575" lvl="1" indent="-457200">
              <a:spcBef>
                <a:spcPts val="6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Application instructions released</a:t>
            </a:r>
            <a:endParaRPr lang="en-US" sz="2600" dirty="0">
              <a:solidFill>
                <a:srgbClr val="000000"/>
              </a:solidFill>
              <a:latin typeface="Futura LT 3"/>
            </a:endParaRPr>
          </a:p>
          <a:p>
            <a:pPr marL="820421" lvl="1" indent="-410210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April 2023</a:t>
            </a:r>
            <a:endParaRPr lang="en-US" sz="2800" dirty="0">
              <a:solidFill>
                <a:srgbClr val="000000"/>
              </a:solidFill>
              <a:latin typeface="Futura LT 3"/>
            </a:endParaRPr>
          </a:p>
          <a:p>
            <a:pPr marL="1425575" lvl="1" indent="-457200">
              <a:spcBef>
                <a:spcPts val="6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Application opens</a:t>
            </a:r>
            <a:endParaRPr lang="en-US" sz="2600" dirty="0">
              <a:solidFill>
                <a:srgbClr val="000000"/>
              </a:solidFill>
              <a:latin typeface="Futura LT 3"/>
            </a:endParaRPr>
          </a:p>
          <a:p>
            <a:pPr marL="820421" lvl="1" indent="-410210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April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2023 (4:59pm EST)</a:t>
            </a:r>
            <a:endParaRPr lang="en-US" sz="2800" dirty="0">
              <a:solidFill>
                <a:srgbClr val="000000"/>
              </a:solidFill>
              <a:latin typeface="Futura LT 3"/>
            </a:endParaRPr>
          </a:p>
          <a:p>
            <a:pPr marL="1425575" lvl="1" indent="-457200">
              <a:spcBef>
                <a:spcPts val="6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Deadline to submit application</a:t>
            </a:r>
            <a:endParaRPr lang="en-US" sz="2600" dirty="0">
              <a:solidFill>
                <a:srgbClr val="000000"/>
              </a:solidFill>
              <a:latin typeface="Futura LT 3"/>
            </a:endParaRPr>
          </a:p>
          <a:p>
            <a:pPr marL="820421" lvl="1" indent="-410210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July 1, 2023 – June 30, 2024</a:t>
            </a:r>
            <a:endParaRPr lang="en-US" sz="2800" dirty="0">
              <a:solidFill>
                <a:srgbClr val="000000"/>
              </a:solidFill>
              <a:latin typeface="Futura LT 3"/>
            </a:endParaRPr>
          </a:p>
          <a:p>
            <a:pPr marL="1425575" lvl="1" indent="-457200">
              <a:spcBef>
                <a:spcPts val="6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Training can occur</a:t>
            </a:r>
            <a:endParaRPr lang="en-US" sz="2600" dirty="0">
              <a:solidFill>
                <a:srgbClr val="000000"/>
              </a:solidFill>
              <a:latin typeface="Futura LT 3"/>
            </a:endParaRPr>
          </a:p>
          <a:p>
            <a:pPr marL="410211" lvl="1">
              <a:spcBef>
                <a:spcPts val="600"/>
              </a:spcBef>
            </a:pPr>
            <a:endParaRPr lang="en-US" sz="2800" dirty="0" smtClean="0">
              <a:solidFill>
                <a:srgbClr val="000000"/>
              </a:solidFill>
              <a:latin typeface="Futura LT 3"/>
            </a:endParaRPr>
          </a:p>
          <a:p>
            <a:pPr marL="410211" lvl="1">
              <a:spcBef>
                <a:spcPts val="600"/>
              </a:spcBef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**DATES SUBJECT TO CHANGE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41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400" y="638177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Application Process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14600" y="2095500"/>
            <a:ext cx="11811000" cy="6324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7411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Company </a:t>
            </a:r>
            <a:r>
              <a:rPr lang="en-US" sz="2800" dirty="0">
                <a:solidFill>
                  <a:srgbClr val="000000"/>
                </a:solidFill>
                <a:latin typeface="Futura LT 3"/>
              </a:rPr>
              <a:t>starts the application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after </a:t>
            </a:r>
            <a:r>
              <a:rPr lang="en-US" sz="2800" dirty="0">
                <a:solidFill>
                  <a:srgbClr val="000000"/>
                </a:solidFill>
                <a:latin typeface="Futura LT 3"/>
              </a:rPr>
              <a:t>access is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granted</a:t>
            </a:r>
            <a:endParaRPr lang="en-US" sz="2800" b="1" dirty="0" smtClean="0">
              <a:solidFill>
                <a:srgbClr val="000000"/>
              </a:solidFill>
              <a:latin typeface="Futura LT 3"/>
            </a:endParaRPr>
          </a:p>
          <a:p>
            <a:pPr marL="1324611" lvl="2" indent="-457200">
              <a:spcBef>
                <a:spcPts val="600"/>
              </a:spcBef>
              <a:buFont typeface="Futura LT 3" panose="020B0604020202020204" charset="0"/>
              <a:buChar char="‒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Start and end dates for the entire plan</a:t>
            </a:r>
          </a:p>
          <a:p>
            <a:pPr marL="1324611" lvl="2" indent="-457200">
              <a:spcBef>
                <a:spcPts val="600"/>
              </a:spcBef>
              <a:buFont typeface="Futura LT 3" panose="020B0604020202020204" charset="0"/>
              <a:buChar char="‒"/>
            </a:pPr>
            <a:r>
              <a:rPr lang="en-US" sz="2600" dirty="0" smtClean="0">
                <a:latin typeface="Futura LT 3"/>
              </a:rPr>
              <a:t>Classroom training</a:t>
            </a:r>
            <a:endParaRPr lang="en-US" sz="2600" dirty="0">
              <a:latin typeface="Futura LT 3"/>
            </a:endParaRPr>
          </a:p>
          <a:p>
            <a:pPr marL="1781811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LT 3"/>
              </a:rPr>
              <a:t>Provider </a:t>
            </a:r>
            <a:r>
              <a:rPr lang="en-US" sz="2400" dirty="0">
                <a:latin typeface="Futura LT 3"/>
              </a:rPr>
              <a:t>name, city, public/private, credential or academic credit</a:t>
            </a:r>
          </a:p>
          <a:p>
            <a:pPr marL="1781811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Futura LT 3"/>
              </a:rPr>
              <a:t>Course titles</a:t>
            </a:r>
          </a:p>
          <a:p>
            <a:pPr marL="2235200" lvl="2" indent="-457200">
              <a:spcBef>
                <a:spcPts val="600"/>
              </a:spcBef>
              <a:buFont typeface="Futura LT 3" panose="020B0604020202020204" charset="0"/>
              <a:buChar char="‒"/>
            </a:pPr>
            <a:r>
              <a:rPr lang="en-US" sz="2400" dirty="0" smtClean="0">
                <a:solidFill>
                  <a:prstClr val="black"/>
                </a:solidFill>
                <a:latin typeface="Futura LT 3"/>
              </a:rPr>
              <a:t>Enter the correct cost per person</a:t>
            </a:r>
            <a:endParaRPr lang="en-US" sz="2400" dirty="0">
              <a:solidFill>
                <a:prstClr val="black"/>
              </a:solidFill>
              <a:latin typeface="Futura LT 3"/>
            </a:endParaRPr>
          </a:p>
          <a:p>
            <a:pPr marL="1774825" lvl="4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LT 3"/>
              </a:rPr>
              <a:t>Quantity of employees </a:t>
            </a:r>
            <a:r>
              <a:rPr lang="en-US" sz="2400" dirty="0">
                <a:latin typeface="Futura LT 3"/>
              </a:rPr>
              <a:t>attending each course</a:t>
            </a:r>
          </a:p>
          <a:p>
            <a:pPr marL="1774825" lvl="4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LT 3"/>
              </a:rPr>
              <a:t>Quantity of employees to </a:t>
            </a:r>
            <a:r>
              <a:rPr lang="en-US" sz="2400" dirty="0">
                <a:latin typeface="Futura LT 3"/>
              </a:rPr>
              <a:t>be hired</a:t>
            </a:r>
          </a:p>
          <a:p>
            <a:pPr marL="1774825" lvl="4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LT 3"/>
              </a:rPr>
              <a:t>Average hourly </a:t>
            </a:r>
            <a:r>
              <a:rPr lang="en-US" sz="2400" dirty="0">
                <a:latin typeface="Futura LT 3"/>
              </a:rPr>
              <a:t>wage of </a:t>
            </a:r>
            <a:r>
              <a:rPr lang="en-US" sz="2400" dirty="0" smtClean="0">
                <a:latin typeface="Futura LT 3"/>
              </a:rPr>
              <a:t>trainees</a:t>
            </a:r>
          </a:p>
          <a:p>
            <a:pPr marL="1324611" lvl="2" indent="-457200">
              <a:spcBef>
                <a:spcPts val="600"/>
              </a:spcBef>
              <a:buFont typeface="Futura LT 3" panose="020B0604020202020204" charset="0"/>
              <a:buChar char="‒"/>
            </a:pPr>
            <a:r>
              <a:rPr lang="en-US" sz="2600" dirty="0" smtClean="0">
                <a:solidFill>
                  <a:prstClr val="black"/>
                </a:solidFill>
                <a:latin typeface="Futura LT 3"/>
              </a:rPr>
              <a:t>Onsite </a:t>
            </a:r>
            <a:r>
              <a:rPr lang="en-US" sz="2600" dirty="0">
                <a:solidFill>
                  <a:prstClr val="black"/>
                </a:solidFill>
                <a:latin typeface="Futura LT 3"/>
              </a:rPr>
              <a:t>training (if applicable)</a:t>
            </a:r>
          </a:p>
          <a:p>
            <a:pPr marL="1770063" lvl="4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Futura LT 3"/>
              </a:rPr>
              <a:t>New </a:t>
            </a:r>
            <a:r>
              <a:rPr lang="en-US" sz="2400" dirty="0">
                <a:solidFill>
                  <a:srgbClr val="000000"/>
                </a:solidFill>
                <a:latin typeface="Futura LT 3"/>
              </a:rPr>
              <a:t>hire job titles</a:t>
            </a:r>
          </a:p>
          <a:p>
            <a:pPr marL="1770063" lvl="4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Futura LT 3"/>
              </a:rPr>
              <a:t>Average hourly </a:t>
            </a:r>
            <a:r>
              <a:rPr lang="en-US" sz="2400" dirty="0">
                <a:solidFill>
                  <a:srgbClr val="000000"/>
                </a:solidFill>
                <a:latin typeface="Futura LT 3"/>
              </a:rPr>
              <a:t>wages</a:t>
            </a:r>
          </a:p>
          <a:p>
            <a:pPr marL="1770063" lvl="4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Futura LT 3"/>
              </a:rPr>
              <a:t>Quantity of hours to be trained</a:t>
            </a:r>
          </a:p>
          <a:p>
            <a:pPr marL="1774825" lvl="4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Futura LT 3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23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388" y="857250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Application Process Continued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62200" y="2942156"/>
            <a:ext cx="12927536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7411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If application contains </a:t>
            </a:r>
            <a:r>
              <a:rPr lang="en-US" sz="2800" b="1" u="sng" dirty="0" smtClean="0">
                <a:solidFill>
                  <a:srgbClr val="000000"/>
                </a:solidFill>
                <a:latin typeface="Futura LT 3"/>
              </a:rPr>
              <a:t>USDOL </a:t>
            </a:r>
            <a:r>
              <a:rPr lang="en-US" sz="2800" b="1" u="sng" dirty="0">
                <a:solidFill>
                  <a:srgbClr val="000000"/>
                </a:solidFill>
                <a:latin typeface="Futura LT 3"/>
              </a:rPr>
              <a:t>registered </a:t>
            </a:r>
            <a:r>
              <a:rPr lang="en-US" sz="2800" b="1" u="sng" dirty="0" smtClean="0">
                <a:solidFill>
                  <a:srgbClr val="000000"/>
                </a:solidFill>
                <a:latin typeface="Futura LT 3"/>
              </a:rPr>
              <a:t>apprentice</a:t>
            </a:r>
            <a:endParaRPr lang="en-US" sz="2800" b="1" u="sng" dirty="0">
              <a:solidFill>
                <a:srgbClr val="000000"/>
              </a:solidFill>
              <a:latin typeface="Futura LT 3"/>
            </a:endParaRPr>
          </a:p>
          <a:p>
            <a:pPr marL="1324611" lvl="2" indent="-457200">
              <a:spcBef>
                <a:spcPts val="1200"/>
              </a:spcBef>
              <a:buFont typeface="Futura LT 3" panose="020B0604020202020204" charset="0"/>
              <a:buChar char="‒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Be sure to select “USDOL Registered Apprenticeship - Classroom” or “USDOL Registered Apprenticeship – OJT” for each applicable apprentice</a:t>
            </a:r>
          </a:p>
          <a:p>
            <a:pPr marL="1781811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LT 3"/>
              </a:rPr>
              <a:t>NO </a:t>
            </a:r>
            <a:r>
              <a:rPr lang="en-US" sz="2400" dirty="0">
                <a:latin typeface="Futura LT 3"/>
              </a:rPr>
              <a:t>other </a:t>
            </a:r>
            <a:r>
              <a:rPr lang="en-US" sz="2400" dirty="0" smtClean="0">
                <a:latin typeface="Futura LT 3"/>
              </a:rPr>
              <a:t>employees </a:t>
            </a:r>
            <a:r>
              <a:rPr lang="en-US" sz="2400" dirty="0">
                <a:latin typeface="Futura LT 3"/>
              </a:rPr>
              <a:t>should be assigned to these categories</a:t>
            </a:r>
          </a:p>
          <a:p>
            <a:pPr marL="1781811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LT 3"/>
              </a:rPr>
              <a:t>If apprentices and non-apprentices are </a:t>
            </a:r>
            <a:r>
              <a:rPr lang="en-US" sz="2400" dirty="0">
                <a:latin typeface="Futura LT 3"/>
              </a:rPr>
              <a:t>taking the same </a:t>
            </a:r>
            <a:r>
              <a:rPr lang="en-US" sz="2400" dirty="0" smtClean="0">
                <a:latin typeface="Futura LT 3"/>
              </a:rPr>
              <a:t>courses, make </a:t>
            </a:r>
            <a:r>
              <a:rPr lang="en-US" sz="2400" dirty="0">
                <a:latin typeface="Futura LT 3"/>
              </a:rPr>
              <a:t>sure that these courses are entered in BOTH </a:t>
            </a:r>
            <a:r>
              <a:rPr lang="en-US" sz="2400" dirty="0" smtClean="0">
                <a:latin typeface="Futura LT 3"/>
              </a:rPr>
              <a:t>Classroom/Customized </a:t>
            </a:r>
            <a:r>
              <a:rPr lang="en-US" sz="2400" dirty="0">
                <a:latin typeface="Futura LT 3"/>
              </a:rPr>
              <a:t>training AND in “USDOL Registered Apprenticeship – Classroom” training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5410200" y="6286500"/>
            <a:ext cx="6116955" cy="252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388" y="857250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Application Process Continued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95600" y="2324100"/>
            <a:ext cx="11125200" cy="722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7411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Company </a:t>
            </a:r>
            <a:r>
              <a:rPr lang="en-US" sz="2800" dirty="0">
                <a:solidFill>
                  <a:srgbClr val="000000"/>
                </a:solidFill>
                <a:latin typeface="Futura LT 3"/>
              </a:rPr>
              <a:t>Contributions</a:t>
            </a:r>
          </a:p>
          <a:p>
            <a:pPr marL="1266825" lvl="2" indent="-457200">
              <a:spcBef>
                <a:spcPts val="800"/>
              </a:spcBef>
              <a:buFont typeface="Futura LT 3" panose="020B0604020202020204" charset="0"/>
              <a:buChar char="‒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Wages </a:t>
            </a:r>
            <a:r>
              <a:rPr lang="en-US" sz="2600" dirty="0">
                <a:solidFill>
                  <a:srgbClr val="000000"/>
                </a:solidFill>
                <a:latin typeface="Futura LT 3"/>
              </a:rPr>
              <a:t>while in classroom 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training</a:t>
            </a:r>
          </a:p>
          <a:p>
            <a:pPr marL="1266825" lvl="2" indent="-457200">
              <a:spcBef>
                <a:spcPts val="800"/>
              </a:spcBef>
              <a:buFont typeface="Futura LT 3" panose="020B0604020202020204" charset="0"/>
              <a:buChar char="‒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Travel for classroom training</a:t>
            </a:r>
          </a:p>
          <a:p>
            <a:pPr marL="1319213" lvl="3" indent="-457200">
              <a:spcBef>
                <a:spcPts val="8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Books, supplies, certification exam fee that is not included in course cost</a:t>
            </a:r>
          </a:p>
          <a:p>
            <a:pPr marL="1319213" lvl="3" indent="-457200">
              <a:spcBef>
                <a:spcPts val="8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In-kind figure for use of conference room used for classroom training</a:t>
            </a:r>
          </a:p>
          <a:p>
            <a:pPr marL="1319213" lvl="3" indent="-457200">
              <a:spcBef>
                <a:spcPts val="8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Curriculum development</a:t>
            </a:r>
          </a:p>
          <a:p>
            <a:pPr marL="1319213" lvl="3" indent="-457200">
              <a:spcBef>
                <a:spcPts val="8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Online training subscriptions</a:t>
            </a:r>
          </a:p>
          <a:p>
            <a:pPr marL="1266825" lvl="2" indent="-457200">
              <a:spcBef>
                <a:spcPts val="800"/>
              </a:spcBef>
              <a:buFont typeface="Futura LT 3" panose="020B0604020202020204" charset="0"/>
              <a:buChar char="‒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Purchase of tools, equipment, laptops, etc., </a:t>
            </a:r>
            <a:r>
              <a:rPr lang="en-US" sz="2600" dirty="0">
                <a:solidFill>
                  <a:srgbClr val="000000"/>
                </a:solidFill>
                <a:latin typeface="Futura LT 3"/>
              </a:rPr>
              <a:t>related to training</a:t>
            </a:r>
          </a:p>
          <a:p>
            <a:pPr marL="1724025" lvl="3" indent="-406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Futura LT 3"/>
              </a:rPr>
              <a:t>Only one year’s value of equipment purchased</a:t>
            </a:r>
          </a:p>
          <a:p>
            <a:pPr marL="1319213" lvl="3" indent="-457200">
              <a:spcBef>
                <a:spcPts val="8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Licensing fees</a:t>
            </a:r>
          </a:p>
          <a:p>
            <a:pPr marL="1319213" lvl="3" indent="-457200">
              <a:spcBef>
                <a:spcPts val="8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Consulting fees</a:t>
            </a:r>
            <a:endParaRPr lang="en-US" sz="2600" dirty="0">
              <a:solidFill>
                <a:srgbClr val="000000"/>
              </a:solidFill>
              <a:latin typeface="Futura LT 3"/>
            </a:endParaRPr>
          </a:p>
          <a:p>
            <a:pPr marL="914400" lvl="3" indent="-457200">
              <a:spcBef>
                <a:spcPts val="600"/>
              </a:spcBef>
              <a:buFont typeface="Futura LT 3" panose="020B0604020202020204" charset="0"/>
              <a:buChar char="̶"/>
            </a:pPr>
            <a:endParaRPr lang="en-US" sz="2400" dirty="0">
              <a:solidFill>
                <a:srgbClr val="000000"/>
              </a:solidFill>
              <a:latin typeface="Futura LT 3"/>
            </a:endParaRPr>
          </a:p>
          <a:p>
            <a:pPr marL="1324611" lvl="3">
              <a:spcBef>
                <a:spcPts val="600"/>
              </a:spcBef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      Include </a:t>
            </a:r>
            <a:r>
              <a:rPr lang="en-US" sz="2800" dirty="0">
                <a:solidFill>
                  <a:srgbClr val="000000"/>
                </a:solidFill>
                <a:latin typeface="Futura LT 3"/>
              </a:rPr>
              <a:t>the calculations in the application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Futura LT 3"/>
            </a:endParaRPr>
          </a:p>
          <a:p>
            <a:pPr marL="1324611" lvl="3">
              <a:spcBef>
                <a:spcPts val="600"/>
              </a:spcBef>
            </a:pPr>
            <a:endParaRPr lang="en-US" sz="2400" dirty="0">
              <a:solidFill>
                <a:srgbClr val="000000"/>
              </a:solidFill>
              <a:latin typeface="Futura LT 3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88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388" y="857250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Application Process Continued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80232" y="2933700"/>
            <a:ext cx="12927536" cy="2893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7411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Be CONSERVATIVE and REALISTIC</a:t>
            </a:r>
          </a:p>
          <a:p>
            <a:pPr marL="1324611" lvl="2" indent="-457200">
              <a:spcBef>
                <a:spcPts val="1200"/>
              </a:spcBef>
              <a:buFont typeface="Futura LT 3" panose="020B0604020202020204" charset="0"/>
              <a:buChar char="‒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Quantity to be trained</a:t>
            </a:r>
          </a:p>
          <a:p>
            <a:pPr marL="1324611" lvl="2" indent="-457200">
              <a:spcBef>
                <a:spcPts val="600"/>
              </a:spcBef>
              <a:buFont typeface="Futura LT 3" panose="020B0604020202020204" charset="0"/>
              <a:buChar char="‒"/>
            </a:pPr>
            <a:r>
              <a:rPr lang="en-US" sz="2600" dirty="0">
                <a:latin typeface="Futura LT 3"/>
              </a:rPr>
              <a:t>Types of training; classroom training providers</a:t>
            </a:r>
          </a:p>
          <a:p>
            <a:pPr marL="1324611" lvl="2" indent="-457200">
              <a:spcBef>
                <a:spcPts val="600"/>
              </a:spcBef>
              <a:buFont typeface="Futura LT 3" panose="020B0604020202020204" charset="0"/>
              <a:buChar char="‒"/>
            </a:pPr>
            <a:r>
              <a:rPr lang="en-US" sz="2600" dirty="0">
                <a:latin typeface="Futura LT 3"/>
              </a:rPr>
              <a:t>Start and end dates of entire plan</a:t>
            </a:r>
          </a:p>
          <a:p>
            <a:pPr marL="1324611" lvl="2" indent="-457200">
              <a:spcBef>
                <a:spcPts val="600"/>
              </a:spcBef>
              <a:buFont typeface="Futura LT 3" panose="020B0604020202020204" charset="0"/>
              <a:buChar char="‒"/>
            </a:pPr>
            <a:r>
              <a:rPr lang="en-US" sz="2600" dirty="0">
                <a:latin typeface="Futura LT 3"/>
              </a:rPr>
              <a:t>Approvals are expected to be achieved as originally </a:t>
            </a:r>
            <a:r>
              <a:rPr lang="en-US" sz="2600" dirty="0" smtClean="0">
                <a:latin typeface="Futura LT 3"/>
              </a:rPr>
              <a:t>entered</a:t>
            </a:r>
          </a:p>
          <a:p>
            <a:pPr marL="1324611" lvl="2" indent="-457200">
              <a:spcBef>
                <a:spcPts val="600"/>
              </a:spcBef>
              <a:buFont typeface="Futura LT 3" panose="020B0604020202020204" charset="0"/>
              <a:buChar char="‒"/>
            </a:pPr>
            <a:r>
              <a:rPr lang="en-US" sz="2600" dirty="0" smtClean="0">
                <a:latin typeface="Futura LT 3"/>
              </a:rPr>
              <a:t>Cannot transfer money between apprentices and non-apprentices</a:t>
            </a:r>
            <a:endParaRPr lang="en-US" sz="2600" dirty="0">
              <a:latin typeface="Futura LT 3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2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388" y="857250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Application Process Continued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83878" y="2400300"/>
            <a:ext cx="9359368" cy="186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0425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Futura LT 3"/>
              </a:rPr>
              <a:t>Submit Application</a:t>
            </a:r>
          </a:p>
          <a:p>
            <a:pPr marL="1781811" lvl="3" indent="-457200">
              <a:spcBef>
                <a:spcPts val="6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latin typeface="Futura LT 3"/>
              </a:rPr>
              <a:t>Deadline determined </a:t>
            </a:r>
            <a:r>
              <a:rPr lang="en-US" sz="2600" dirty="0">
                <a:latin typeface="Futura LT 3"/>
              </a:rPr>
              <a:t>by the state computer’s </a:t>
            </a:r>
            <a:r>
              <a:rPr lang="en-US" sz="2600" dirty="0" smtClean="0">
                <a:latin typeface="Futura LT 3"/>
              </a:rPr>
              <a:t>clock</a:t>
            </a:r>
            <a:endParaRPr lang="en-US" sz="2600" dirty="0">
              <a:latin typeface="Futura LT 3"/>
            </a:endParaRPr>
          </a:p>
          <a:p>
            <a:pPr marL="1781811" lvl="3" indent="-457200">
              <a:spcBef>
                <a:spcPts val="600"/>
              </a:spcBef>
              <a:buFont typeface="Futura LT 3" panose="020B0604020202020204" charset="0"/>
              <a:buChar char="̶"/>
            </a:pPr>
            <a:r>
              <a:rPr lang="en-US" sz="2600" dirty="0">
                <a:latin typeface="Futura LT 3"/>
              </a:rPr>
              <a:t>No </a:t>
            </a:r>
            <a:r>
              <a:rPr lang="en-US" sz="2600" dirty="0" smtClean="0">
                <a:latin typeface="Futura LT 3"/>
              </a:rPr>
              <a:t>extensions</a:t>
            </a:r>
          </a:p>
          <a:p>
            <a:pPr marL="1781811" lvl="3" indent="-457200">
              <a:spcBef>
                <a:spcPts val="6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latin typeface="Futura LT 3"/>
              </a:rPr>
              <a:t>No appeals</a:t>
            </a:r>
            <a:endParaRPr lang="en-US" sz="2600" dirty="0">
              <a:latin typeface="Futura LT 3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  <p:pic>
        <p:nvPicPr>
          <p:cNvPr id="1026" name="Picture 2" descr="Clock 4:59 | ClipArt ET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57826"/>
            <a:ext cx="28765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bmit button clicking stock illustration. Illustration of browse -  1794717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830900"/>
            <a:ext cx="3463167" cy="20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388" y="857250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Process: </a:t>
            </a:r>
            <a:r>
              <a:rPr lang="en-US" sz="4800" b="1">
                <a:solidFill>
                  <a:srgbClr val="C3002F"/>
                </a:solidFill>
                <a:latin typeface="Futura LT 3" panose="020B0604020202020204" charset="0"/>
              </a:rPr>
              <a:t>After </a:t>
            </a:r>
            <a:r>
              <a:rPr lang="en-US" sz="4800" b="1" smtClean="0">
                <a:solidFill>
                  <a:srgbClr val="C3002F"/>
                </a:solidFill>
                <a:latin typeface="Futura LT 3" panose="020B0604020202020204" charset="0"/>
              </a:rPr>
              <a:t>Company </a:t>
            </a: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Submits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90800" y="2628900"/>
            <a:ext cx="11049000" cy="46474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7411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Michigan Works! review </a:t>
            </a:r>
          </a:p>
          <a:p>
            <a:pPr marL="1324611" lvl="2" indent="-457200">
              <a:spcBef>
                <a:spcPts val="600"/>
              </a:spcBef>
              <a:buFont typeface="Futura LT 3" panose="020B0604020202020204" charset="0"/>
              <a:buChar char="–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I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f </a:t>
            </a:r>
            <a:r>
              <a:rPr lang="en-US" sz="2600" dirty="0">
                <a:solidFill>
                  <a:srgbClr val="000000"/>
                </a:solidFill>
                <a:latin typeface="Futura LT 3"/>
              </a:rPr>
              <a:t>applicable, unlock it so 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company </a:t>
            </a:r>
            <a:r>
              <a:rPr lang="en-US" sz="2600" dirty="0">
                <a:solidFill>
                  <a:srgbClr val="000000"/>
                </a:solidFill>
                <a:latin typeface="Futura LT 3"/>
              </a:rPr>
              <a:t>can edit</a:t>
            </a:r>
          </a:p>
          <a:p>
            <a:pPr marL="86741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Michigan Works! submits application to state</a:t>
            </a:r>
          </a:p>
          <a:p>
            <a:pPr marL="86741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State determines approval</a:t>
            </a:r>
          </a:p>
          <a:p>
            <a:pPr marL="1324611" lvl="2" indent="-457200">
              <a:spcBef>
                <a:spcPts val="600"/>
              </a:spcBef>
              <a:buFont typeface="Futura LT 3" panose="020B0604020202020204" charset="0"/>
              <a:buChar char="‒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State will be vetting 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company </a:t>
            </a:r>
            <a:r>
              <a:rPr lang="en-US" sz="2600" dirty="0">
                <a:solidFill>
                  <a:srgbClr val="000000"/>
                </a:solidFill>
                <a:latin typeface="Futura LT 3"/>
              </a:rPr>
              <a:t>tax status through Dept. of Treasury</a:t>
            </a:r>
          </a:p>
          <a:p>
            <a:pPr marL="1781811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Futura LT 3"/>
              </a:rPr>
              <a:t>Includes fines and penalties</a:t>
            </a:r>
          </a:p>
          <a:p>
            <a:pPr marL="1324611" lvl="2" indent="-457200">
              <a:spcBef>
                <a:spcPts val="600"/>
              </a:spcBef>
              <a:buFont typeface="Futura LT 3" panose="020B0604020202020204" charset="0"/>
              <a:buChar char="‒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State announces the awards</a:t>
            </a:r>
          </a:p>
          <a:p>
            <a:pPr marL="1949450" lvl="2">
              <a:spcBef>
                <a:spcPts val="1200"/>
              </a:spcBef>
            </a:pPr>
            <a:endParaRPr lang="en-US" sz="2800" dirty="0">
              <a:solidFill>
                <a:srgbClr val="000000"/>
              </a:solidFill>
              <a:latin typeface="Futura LT 3"/>
            </a:endParaRPr>
          </a:p>
          <a:p>
            <a:pPr marL="1949450" lvl="2">
              <a:spcBef>
                <a:spcPts val="1200"/>
              </a:spcBef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May apply for Cycle 2 if not awarded in Cycle 1</a:t>
            </a:r>
            <a:endParaRPr lang="en-US" sz="2800" dirty="0">
              <a:solidFill>
                <a:srgbClr val="000000"/>
              </a:solidFill>
              <a:latin typeface="Futura LT 3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39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19800" y="774598"/>
            <a:ext cx="5155136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If </a:t>
            </a:r>
            <a:r>
              <a:rPr lang="en-US" sz="4800" b="1" dirty="0" smtClean="0">
                <a:solidFill>
                  <a:srgbClr val="C3002F"/>
                </a:solidFill>
                <a:latin typeface="Futura LT 3" panose="020B0604020202020204" charset="0"/>
              </a:rPr>
              <a:t>Awarded</a:t>
            </a:r>
            <a:endParaRPr lang="en-US" sz="4800" b="1" dirty="0">
              <a:solidFill>
                <a:srgbClr val="C3002F"/>
              </a:solidFill>
              <a:latin typeface="Futura LT 3" panose="020B060402020202020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514600" y="2552700"/>
            <a:ext cx="127254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741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After training ends</a:t>
            </a:r>
          </a:p>
          <a:p>
            <a:pPr marL="1317625" lvl="1" indent="-457200">
              <a:spcBef>
                <a:spcPts val="6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Give Michigan Works! documents </a:t>
            </a:r>
            <a:r>
              <a:rPr lang="en-US" sz="2600" dirty="0">
                <a:solidFill>
                  <a:srgbClr val="000000"/>
                </a:solidFill>
                <a:latin typeface="Futura LT 3"/>
              </a:rPr>
              <a:t>needed for reimbursement and 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incentives</a:t>
            </a:r>
          </a:p>
          <a:p>
            <a:pPr marL="1317625" lvl="1" indent="-457200">
              <a:spcBef>
                <a:spcPts val="6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In Talent Fund website, enter:</a:t>
            </a:r>
            <a:endParaRPr lang="en-US" sz="2600" dirty="0">
              <a:solidFill>
                <a:srgbClr val="000000"/>
              </a:solidFill>
              <a:latin typeface="Futura LT 3"/>
            </a:endParaRPr>
          </a:p>
          <a:p>
            <a:pPr marL="2232025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Futura LT 3"/>
              </a:rPr>
              <a:t>Actual </a:t>
            </a:r>
            <a:r>
              <a:rPr lang="en-US" sz="2400" dirty="0" smtClean="0">
                <a:solidFill>
                  <a:srgbClr val="000000"/>
                </a:solidFill>
                <a:latin typeface="Futura LT 3"/>
              </a:rPr>
              <a:t>company </a:t>
            </a:r>
            <a:r>
              <a:rPr lang="en-US" sz="2400" dirty="0">
                <a:solidFill>
                  <a:srgbClr val="000000"/>
                </a:solidFill>
                <a:latin typeface="Futura LT 3"/>
              </a:rPr>
              <a:t>contribution</a:t>
            </a:r>
          </a:p>
          <a:p>
            <a:pPr marL="2232025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Futura LT 3"/>
              </a:rPr>
              <a:t>Average hourly </a:t>
            </a:r>
            <a:r>
              <a:rPr lang="en-US" sz="2400" dirty="0">
                <a:solidFill>
                  <a:srgbClr val="000000"/>
                </a:solidFill>
                <a:latin typeface="Futura LT 3"/>
              </a:rPr>
              <a:t>wages when training ends</a:t>
            </a:r>
          </a:p>
          <a:p>
            <a:pPr marL="2232025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Futura LT 3"/>
              </a:rPr>
              <a:t>Average hourly </a:t>
            </a:r>
            <a:r>
              <a:rPr lang="en-US" sz="2400" dirty="0">
                <a:solidFill>
                  <a:srgbClr val="000000"/>
                </a:solidFill>
                <a:latin typeface="Futura LT 3"/>
              </a:rPr>
              <a:t>wages 6 months after training ends</a:t>
            </a:r>
          </a:p>
          <a:p>
            <a:pPr marL="2232025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Futura LT 3"/>
              </a:rPr>
              <a:t>Impact story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09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2000" y="800328"/>
            <a:ext cx="7745936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Industry-Led Collaborative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05000" y="2400300"/>
            <a:ext cx="12268200" cy="6432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7411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True formal collaboration through which a strategic effort determined that an issue shared by all the participating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companies </a:t>
            </a:r>
            <a:r>
              <a:rPr lang="en-US" sz="2800" dirty="0">
                <a:solidFill>
                  <a:srgbClr val="000000"/>
                </a:solidFill>
                <a:latin typeface="Futura LT 3"/>
              </a:rPr>
              <a:t>will be solved or positively addressed by the agreed upon classroom training</a:t>
            </a:r>
          </a:p>
          <a:p>
            <a:pPr marL="1324611" lvl="2" indent="-457200">
              <a:spcBef>
                <a:spcPts val="600"/>
              </a:spcBef>
              <a:buFont typeface="Futura LT 3" panose="020B0604020202020204" charset="0"/>
              <a:buChar char="–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Formal organization or demonstrated history of partnership</a:t>
            </a:r>
          </a:p>
          <a:p>
            <a:pPr marL="1324611" lvl="2" indent="-457200">
              <a:spcBef>
                <a:spcPts val="600"/>
              </a:spcBef>
              <a:buFont typeface="Futura LT 3" panose="020B0604020202020204" charset="0"/>
              <a:buChar char="–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Companies must include in their rationales how they will effectively collaborate with the other 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companies </a:t>
            </a:r>
            <a:r>
              <a:rPr lang="en-US" sz="2600" dirty="0">
                <a:solidFill>
                  <a:srgbClr val="000000"/>
                </a:solidFill>
                <a:latin typeface="Futura LT 3"/>
              </a:rPr>
              <a:t>participating in the ILC </a:t>
            </a:r>
            <a:r>
              <a:rPr lang="en-US" sz="2600" b="1" u="sng" dirty="0">
                <a:solidFill>
                  <a:srgbClr val="000000"/>
                </a:solidFill>
                <a:latin typeface="Futura LT 3"/>
              </a:rPr>
              <a:t>after</a:t>
            </a:r>
            <a:r>
              <a:rPr lang="en-US" sz="2600" dirty="0">
                <a:solidFill>
                  <a:srgbClr val="000000"/>
                </a:solidFill>
                <a:latin typeface="Futura LT 3"/>
              </a:rPr>
              <a:t> the training to solve the shared issue</a:t>
            </a:r>
            <a:endParaRPr lang="en-US" sz="2600" b="1" u="sng" dirty="0">
              <a:solidFill>
                <a:srgbClr val="000000"/>
              </a:solidFill>
              <a:latin typeface="Futura LT 3"/>
            </a:endParaRPr>
          </a:p>
          <a:p>
            <a:pPr marL="86741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Limited funds set aside</a:t>
            </a:r>
          </a:p>
          <a:p>
            <a:pPr marL="86741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Classroom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training only</a:t>
            </a:r>
            <a:endParaRPr lang="en-US" sz="2800" dirty="0">
              <a:solidFill>
                <a:srgbClr val="000000"/>
              </a:solidFill>
              <a:latin typeface="Futura LT 3"/>
            </a:endParaRPr>
          </a:p>
          <a:p>
            <a:pPr marL="86741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2+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companies</a:t>
            </a:r>
            <a:endParaRPr lang="en-US" sz="2800" dirty="0">
              <a:solidFill>
                <a:srgbClr val="000000"/>
              </a:solidFill>
              <a:latin typeface="Futura LT 3"/>
            </a:endParaRPr>
          </a:p>
          <a:p>
            <a:pPr marL="867411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Entirely separate application &amp; scoring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criteria</a:t>
            </a:r>
          </a:p>
          <a:p>
            <a:pPr marL="1257300" lvl="1" indent="-342900">
              <a:spcBef>
                <a:spcPts val="12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One independent award and one ILC award per location</a:t>
            </a:r>
          </a:p>
          <a:p>
            <a:pPr marL="1257300" lvl="1" indent="-342900">
              <a:spcBef>
                <a:spcPts val="12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ILC application likely released in early 2023</a:t>
            </a:r>
            <a:endParaRPr lang="en-US" sz="2600" dirty="0">
              <a:solidFill>
                <a:srgbClr val="000000"/>
              </a:solidFill>
              <a:latin typeface="Futura LT 3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13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2296" y="638177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Overview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86000" y="2095500"/>
            <a:ext cx="9055802" cy="6871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21" lvl="1" indent="-410210">
              <a:spcBef>
                <a:spcPts val="12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Opportunities </a:t>
            </a:r>
            <a:r>
              <a:rPr lang="en-US" sz="2800" dirty="0">
                <a:solidFill>
                  <a:srgbClr val="000000"/>
                </a:solidFill>
                <a:latin typeface="Futura LT 3"/>
              </a:rPr>
              <a:t>for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companies </a:t>
            </a:r>
            <a:r>
              <a:rPr lang="en-US" sz="2800" dirty="0">
                <a:solidFill>
                  <a:srgbClr val="000000"/>
                </a:solidFill>
                <a:latin typeface="Futura LT 3"/>
              </a:rPr>
              <a:t>to be reimbursed for some of the cost of training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full-time employees</a:t>
            </a:r>
          </a:p>
          <a:p>
            <a:pPr marL="820421" lvl="1" indent="-410210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latin typeface="Futura LT 3"/>
              </a:rPr>
              <a:t>$55 million has been appropriated for </a:t>
            </a:r>
            <a:r>
              <a:rPr lang="en-US" sz="2800" dirty="0" smtClean="0">
                <a:latin typeface="Futura LT 3"/>
              </a:rPr>
              <a:t>FY23</a:t>
            </a:r>
          </a:p>
          <a:p>
            <a:pPr marL="1379538" lvl="1" indent="-457200">
              <a:spcBef>
                <a:spcPts val="1200"/>
              </a:spcBef>
              <a:buFont typeface="Futura LT 3" panose="020B0604020202020204" charset="0"/>
              <a:buChar char="̶"/>
            </a:pPr>
            <a:r>
              <a:rPr lang="en-US" sz="2600" dirty="0">
                <a:latin typeface="Futura LT 3"/>
              </a:rPr>
              <a:t>Maximum $500,000 per award</a:t>
            </a:r>
          </a:p>
          <a:p>
            <a:pPr marL="1379538" lvl="1" indent="-457200">
              <a:spcBef>
                <a:spcPts val="1200"/>
              </a:spcBef>
              <a:buFont typeface="Futura LT 3" panose="020B0604020202020204" charset="0"/>
              <a:buChar char="̶"/>
            </a:pPr>
            <a:r>
              <a:rPr lang="en-US" sz="2600" dirty="0">
                <a:latin typeface="Futura LT 3"/>
              </a:rPr>
              <a:t>Last 9 years average award $32,499 used to reimburse for training an average of $1,096 per </a:t>
            </a:r>
            <a:r>
              <a:rPr lang="en-US" sz="2600" dirty="0" smtClean="0">
                <a:latin typeface="Futura LT 3"/>
              </a:rPr>
              <a:t>person</a:t>
            </a:r>
            <a:endParaRPr lang="en-US" sz="2600" dirty="0" smtClean="0">
              <a:solidFill>
                <a:srgbClr val="000000"/>
              </a:solidFill>
              <a:latin typeface="Futura LT 3"/>
            </a:endParaRPr>
          </a:p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2800" dirty="0" smtClean="0">
                <a:latin typeface="Futura LT 3"/>
              </a:rPr>
              <a:t>Competitive </a:t>
            </a:r>
            <a:r>
              <a:rPr lang="en-US" sz="2800" dirty="0">
                <a:latin typeface="Futura LT 3"/>
              </a:rPr>
              <a:t>application process</a:t>
            </a:r>
          </a:p>
          <a:p>
            <a:pPr marL="1438911" lvl="2" indent="-571500">
              <a:buFont typeface="Futura LT 3" panose="020B0604020202020204" charset="0"/>
              <a:buChar char="‒"/>
            </a:pPr>
            <a:r>
              <a:rPr lang="en-US" sz="2600" dirty="0">
                <a:latin typeface="Futura LT 3"/>
              </a:rPr>
              <a:t>No guarantee of funding nor approval</a:t>
            </a:r>
          </a:p>
          <a:p>
            <a:pPr marL="1438911" lvl="2" indent="-571500">
              <a:spcBef>
                <a:spcPts val="600"/>
              </a:spcBef>
              <a:buFont typeface="Futura LT 3" panose="020B0604020202020204" charset="0"/>
              <a:buChar char="‒"/>
            </a:pPr>
            <a:r>
              <a:rPr lang="en-US" sz="2600" dirty="0">
                <a:latin typeface="Futura LT 3"/>
              </a:rPr>
              <a:t>Not </a:t>
            </a:r>
            <a:r>
              <a:rPr lang="en-US" sz="2600" dirty="0" smtClean="0">
                <a:latin typeface="Futura LT 3"/>
              </a:rPr>
              <a:t>entitlement</a:t>
            </a:r>
            <a:endParaRPr lang="en-US" sz="2600" dirty="0">
              <a:latin typeface="Futura LT 3"/>
            </a:endParaRPr>
          </a:p>
          <a:p>
            <a:pPr marL="1438911" lvl="2" indent="-571500">
              <a:spcBef>
                <a:spcPts val="600"/>
              </a:spcBef>
              <a:buFont typeface="Futura LT 3" panose="020B0604020202020204" charset="0"/>
              <a:buChar char="‒"/>
            </a:pPr>
            <a:r>
              <a:rPr lang="en-US" sz="2600" dirty="0">
                <a:latin typeface="Futura LT 3"/>
              </a:rPr>
              <a:t>Strict </a:t>
            </a:r>
            <a:r>
              <a:rPr lang="en-US" sz="2600" dirty="0" smtClean="0">
                <a:latin typeface="Futura LT 3"/>
              </a:rPr>
              <a:t>deadlines</a:t>
            </a:r>
          </a:p>
          <a:p>
            <a:pPr marL="1427163" lvl="1" indent="-457200">
              <a:lnSpc>
                <a:spcPts val="5320"/>
              </a:lnSpc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Rules change every year and not yet finalized</a:t>
            </a:r>
            <a:endParaRPr lang="en-US" sz="2600" dirty="0">
              <a:latin typeface="Futura LT 3"/>
            </a:endParaRPr>
          </a:p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2800" dirty="0" smtClean="0">
                <a:latin typeface="Futura LT 3"/>
              </a:rPr>
              <a:t>Commitment beyond the application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670" y="4020492"/>
            <a:ext cx="587507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09990" cy="10287000"/>
            <a:chOff x="0" y="0"/>
            <a:chExt cx="1085848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5848" cy="3479800"/>
            </a:xfrm>
            <a:custGeom>
              <a:avLst/>
              <a:gdLst/>
              <a:ahLst/>
              <a:cxnLst/>
              <a:rect l="l" t="t" r="r" b="b"/>
              <a:pathLst>
                <a:path w="1085848" h="3479800">
                  <a:moveTo>
                    <a:pt x="0" y="0"/>
                  </a:moveTo>
                  <a:lnTo>
                    <a:pt x="1085848" y="0"/>
                  </a:lnTo>
                  <a:lnTo>
                    <a:pt x="1085848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C3002F"/>
            </a:solidFill>
          </p:spPr>
        </p:sp>
      </p:grpSp>
      <p:grpSp>
        <p:nvGrpSpPr>
          <p:cNvPr id="4" name="Group 4"/>
          <p:cNvGrpSpPr/>
          <p:nvPr/>
        </p:nvGrpSpPr>
        <p:grpSpPr>
          <a:xfrm rot="-1864561">
            <a:off x="1175830" y="-2041999"/>
            <a:ext cx="5657850" cy="6350476"/>
            <a:chOff x="0" y="0"/>
            <a:chExt cx="1913890" cy="21481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148186"/>
            </a:xfrm>
            <a:custGeom>
              <a:avLst/>
              <a:gdLst/>
              <a:ahLst/>
              <a:cxnLst/>
              <a:rect l="l" t="t" r="r" b="b"/>
              <a:pathLst>
                <a:path w="1913890" h="2148186">
                  <a:moveTo>
                    <a:pt x="0" y="0"/>
                  </a:moveTo>
                  <a:lnTo>
                    <a:pt x="1913890" y="0"/>
                  </a:lnTo>
                  <a:lnTo>
                    <a:pt x="1913890" y="2148186"/>
                  </a:lnTo>
                  <a:lnTo>
                    <a:pt x="0" y="21481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3526749">
            <a:off x="1158150" y="6203841"/>
            <a:ext cx="6228793" cy="6350476"/>
            <a:chOff x="0" y="0"/>
            <a:chExt cx="2107024" cy="21481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7024" cy="2148186"/>
            </a:xfrm>
            <a:custGeom>
              <a:avLst/>
              <a:gdLst/>
              <a:ahLst/>
              <a:cxnLst/>
              <a:rect l="l" t="t" r="r" b="b"/>
              <a:pathLst>
                <a:path w="2107024" h="2148186">
                  <a:moveTo>
                    <a:pt x="0" y="0"/>
                  </a:moveTo>
                  <a:lnTo>
                    <a:pt x="2107024" y="0"/>
                  </a:lnTo>
                  <a:lnTo>
                    <a:pt x="2107024" y="2148186"/>
                  </a:lnTo>
                  <a:lnTo>
                    <a:pt x="0" y="21481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648201" y="3800484"/>
            <a:ext cx="9367252" cy="994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9CA6"/>
                </a:solidFill>
                <a:latin typeface="Futura LT 1"/>
              </a:rPr>
              <a:t>QUESTIONS SO FAR?</a:t>
            </a:r>
          </a:p>
        </p:txBody>
      </p:sp>
    </p:spTree>
    <p:extLst>
      <p:ext uri="{BB962C8B-B14F-4D97-AF65-F5344CB8AC3E}">
        <p14:creationId xmlns:p14="http://schemas.microsoft.com/office/powerpoint/2010/main" val="12302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80232" y="857250"/>
            <a:ext cx="11569168" cy="974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 smtClean="0">
                <a:solidFill>
                  <a:srgbClr val="C3002F"/>
                </a:solidFill>
                <a:latin typeface="Futura LT 3" panose="020B0604020202020204" charset="0"/>
              </a:rPr>
              <a:t>Next Steps</a:t>
            </a:r>
            <a:endParaRPr lang="en-US" sz="4800" b="1" dirty="0">
              <a:solidFill>
                <a:srgbClr val="C3002F"/>
              </a:solidFill>
              <a:latin typeface="Futura LT 3" panose="020B060402020202020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480332" y="2476500"/>
            <a:ext cx="9968968" cy="3062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09588" lvl="1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Meet with Michigan Works!</a:t>
            </a:r>
          </a:p>
          <a:p>
            <a:pPr marL="862013" lvl="1" indent="-457200">
              <a:spcBef>
                <a:spcPts val="6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From the Talent Fund website, 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  <a:hlinkClick r:id="rId2"/>
              </a:rPr>
              <a:t>www.michigan.gov/TalentFund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,         scroll down and click on your region in the map of Michigan</a:t>
            </a:r>
            <a:endParaRPr lang="en-US" sz="2600" dirty="0">
              <a:solidFill>
                <a:srgbClr val="000000"/>
              </a:solidFill>
              <a:latin typeface="Futura LT 3"/>
            </a:endParaRPr>
          </a:p>
          <a:p>
            <a:pPr marL="867411" lvl="2">
              <a:spcBef>
                <a:spcPts val="1200"/>
              </a:spcBef>
            </a:pPr>
            <a:endParaRPr lang="en-US" sz="2800" dirty="0" smtClean="0">
              <a:solidFill>
                <a:srgbClr val="000000"/>
              </a:solidFill>
              <a:latin typeface="Futura LT 3"/>
            </a:endParaRPr>
          </a:p>
          <a:p>
            <a:pPr marL="867411" lvl="2">
              <a:spcBef>
                <a:spcPts val="1200"/>
              </a:spcBef>
            </a:pPr>
            <a:endParaRPr lang="en-US" sz="2800" dirty="0">
              <a:solidFill>
                <a:srgbClr val="000000"/>
              </a:solidFill>
              <a:latin typeface="Futura LT 3"/>
            </a:endParaRPr>
          </a:p>
          <a:p>
            <a:pPr marL="867411" lvl="2">
              <a:spcBef>
                <a:spcPts val="1200"/>
              </a:spcBef>
            </a:pPr>
            <a:endParaRPr lang="en-US" sz="2800" dirty="0" smtClean="0">
              <a:solidFill>
                <a:srgbClr val="000000"/>
              </a:solidFill>
              <a:latin typeface="Futura LT 3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4686300"/>
            <a:ext cx="5629795" cy="486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388" y="857250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How to Prepare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29229" y="2247900"/>
            <a:ext cx="14539652" cy="581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21" lvl="1" indent="-410210">
              <a:lnSpc>
                <a:spcPct val="150000"/>
              </a:lnSpc>
              <a:buFont typeface="Arial"/>
              <a:buChar char="•"/>
              <a:tabLst>
                <a:tab pos="320675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Futura LT 3"/>
              </a:rPr>
              <a:t>WHAT</a:t>
            </a:r>
            <a:r>
              <a:rPr lang="en-US" sz="2800" dirty="0">
                <a:solidFill>
                  <a:srgbClr val="000000"/>
                </a:solidFill>
                <a:latin typeface="Futura LT 3"/>
              </a:rPr>
              <a:t>	training is needed?</a:t>
            </a:r>
          </a:p>
          <a:p>
            <a:pPr marL="820421" lvl="1" indent="-410210">
              <a:lnSpc>
                <a:spcPct val="150000"/>
              </a:lnSpc>
              <a:buFont typeface="Arial"/>
              <a:buChar char="•"/>
              <a:tabLst>
                <a:tab pos="3206750" algn="l"/>
              </a:tabLst>
            </a:pPr>
            <a:r>
              <a:rPr lang="en-US" sz="2800" b="1" dirty="0" smtClean="0">
                <a:latin typeface="Futura LT 3"/>
              </a:rPr>
              <a:t>WHICH</a:t>
            </a:r>
            <a:r>
              <a:rPr lang="en-US" sz="2800" dirty="0" smtClean="0">
                <a:latin typeface="Futura LT 3"/>
              </a:rPr>
              <a:t>	full-time existing employees need classroom training? </a:t>
            </a:r>
          </a:p>
          <a:p>
            <a:pPr marL="2239011" lvl="5">
              <a:lnSpc>
                <a:spcPct val="150000"/>
              </a:lnSpc>
              <a:tabLst>
                <a:tab pos="3206750" algn="l"/>
              </a:tabLst>
            </a:pPr>
            <a:r>
              <a:rPr lang="en-US" sz="2800" dirty="0">
                <a:latin typeface="Futura LT 3"/>
              </a:rPr>
              <a:t>	</a:t>
            </a:r>
            <a:r>
              <a:rPr lang="en-US" sz="2800" dirty="0" smtClean="0">
                <a:latin typeface="Futura LT 3"/>
              </a:rPr>
              <a:t>USDOL registered apprentices need training or will start in 2023? </a:t>
            </a:r>
          </a:p>
          <a:p>
            <a:pPr marL="2239011" lvl="5">
              <a:lnSpc>
                <a:spcPct val="150000"/>
              </a:lnSpc>
              <a:tabLst>
                <a:tab pos="3206750" algn="l"/>
              </a:tabLst>
            </a:pPr>
            <a:r>
              <a:rPr lang="en-US" sz="2800" dirty="0" smtClean="0">
                <a:latin typeface="Futura LT 3"/>
              </a:rPr>
              <a:t>	full-time employees will be hired and need classroom training?</a:t>
            </a:r>
            <a:endParaRPr lang="en-US" sz="2400" dirty="0" smtClean="0">
              <a:latin typeface="Futura LT 3"/>
            </a:endParaRPr>
          </a:p>
          <a:p>
            <a:pPr marL="820421" lvl="1" indent="-410210">
              <a:lnSpc>
                <a:spcPct val="150000"/>
              </a:lnSpc>
              <a:buFont typeface="Arial"/>
              <a:buChar char="•"/>
              <a:tabLst>
                <a:tab pos="3206750" algn="l"/>
              </a:tabLst>
            </a:pPr>
            <a:r>
              <a:rPr lang="en-US" sz="2800" b="1" dirty="0" smtClean="0">
                <a:latin typeface="Futura LT 3"/>
              </a:rPr>
              <a:t>WHEN</a:t>
            </a:r>
            <a:r>
              <a:rPr lang="en-US" sz="2800" dirty="0" smtClean="0">
                <a:latin typeface="Futura LT 3"/>
              </a:rPr>
              <a:t>	will training occur?</a:t>
            </a:r>
          </a:p>
          <a:p>
            <a:pPr marL="820421" lvl="1" indent="-410210">
              <a:lnSpc>
                <a:spcPct val="150000"/>
              </a:lnSpc>
              <a:buFont typeface="Arial"/>
              <a:buChar char="•"/>
              <a:tabLst>
                <a:tab pos="3206750" algn="l"/>
              </a:tabLst>
            </a:pPr>
            <a:r>
              <a:rPr lang="en-US" sz="2800" b="1" dirty="0" smtClean="0">
                <a:latin typeface="Futura LT 3"/>
              </a:rPr>
              <a:t>WHO</a:t>
            </a:r>
            <a:r>
              <a:rPr lang="en-US" sz="2800" dirty="0">
                <a:latin typeface="Futura LT 3"/>
              </a:rPr>
              <a:t>	will conduct training?</a:t>
            </a:r>
          </a:p>
          <a:p>
            <a:pPr marL="820421" lvl="1" indent="-410210">
              <a:lnSpc>
                <a:spcPct val="150000"/>
              </a:lnSpc>
              <a:buFont typeface="Arial"/>
              <a:buChar char="•"/>
              <a:tabLst>
                <a:tab pos="3206750" algn="l"/>
              </a:tabLst>
            </a:pPr>
            <a:r>
              <a:rPr lang="en-US" sz="2800" b="1" dirty="0">
                <a:latin typeface="Futura LT 3"/>
              </a:rPr>
              <a:t>WHERE</a:t>
            </a:r>
            <a:r>
              <a:rPr lang="en-US" sz="2800" dirty="0">
                <a:latin typeface="Futura LT 3"/>
              </a:rPr>
              <a:t>	will training take place?</a:t>
            </a:r>
          </a:p>
          <a:p>
            <a:pPr marL="820421" lvl="1" indent="-410210">
              <a:lnSpc>
                <a:spcPct val="150000"/>
              </a:lnSpc>
              <a:buFont typeface="Arial"/>
              <a:buChar char="•"/>
              <a:tabLst>
                <a:tab pos="3206750" algn="l"/>
              </a:tabLst>
            </a:pPr>
            <a:r>
              <a:rPr lang="en-US" sz="2800" b="1" dirty="0">
                <a:latin typeface="Futura LT 3"/>
              </a:rPr>
              <a:t>HOW</a:t>
            </a:r>
            <a:r>
              <a:rPr lang="en-US" sz="2800" dirty="0">
                <a:latin typeface="Futura LT 3"/>
              </a:rPr>
              <a:t>	will company contribute?</a:t>
            </a:r>
          </a:p>
          <a:p>
            <a:pPr marL="820421" lvl="1" indent="-410210">
              <a:lnSpc>
                <a:spcPct val="150000"/>
              </a:lnSpc>
              <a:buFont typeface="Arial"/>
              <a:buChar char="•"/>
              <a:tabLst>
                <a:tab pos="3206750" algn="l"/>
              </a:tabLst>
            </a:pPr>
            <a:r>
              <a:rPr lang="en-US" sz="2800" b="1" dirty="0">
                <a:latin typeface="Futura LT 3"/>
              </a:rPr>
              <a:t>IS</a:t>
            </a:r>
            <a:r>
              <a:rPr lang="en-US" sz="2800" dirty="0">
                <a:latin typeface="Futura LT 3"/>
              </a:rPr>
              <a:t>	company current on state taxes?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39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09990" cy="10287000"/>
            <a:chOff x="0" y="0"/>
            <a:chExt cx="1085848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5848" cy="3479800"/>
            </a:xfrm>
            <a:custGeom>
              <a:avLst/>
              <a:gdLst/>
              <a:ahLst/>
              <a:cxnLst/>
              <a:rect l="l" t="t" r="r" b="b"/>
              <a:pathLst>
                <a:path w="1085848" h="3479800">
                  <a:moveTo>
                    <a:pt x="0" y="0"/>
                  </a:moveTo>
                  <a:lnTo>
                    <a:pt x="1085848" y="0"/>
                  </a:lnTo>
                  <a:lnTo>
                    <a:pt x="1085848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C3002F"/>
            </a:solidFill>
          </p:spPr>
        </p:sp>
      </p:grpSp>
      <p:grpSp>
        <p:nvGrpSpPr>
          <p:cNvPr id="4" name="Group 4"/>
          <p:cNvGrpSpPr/>
          <p:nvPr/>
        </p:nvGrpSpPr>
        <p:grpSpPr>
          <a:xfrm rot="-1864561">
            <a:off x="1175830" y="-2041999"/>
            <a:ext cx="5657850" cy="6350476"/>
            <a:chOff x="0" y="0"/>
            <a:chExt cx="1913890" cy="21481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148186"/>
            </a:xfrm>
            <a:custGeom>
              <a:avLst/>
              <a:gdLst/>
              <a:ahLst/>
              <a:cxnLst/>
              <a:rect l="l" t="t" r="r" b="b"/>
              <a:pathLst>
                <a:path w="1913890" h="2148186">
                  <a:moveTo>
                    <a:pt x="0" y="0"/>
                  </a:moveTo>
                  <a:lnTo>
                    <a:pt x="1913890" y="0"/>
                  </a:lnTo>
                  <a:lnTo>
                    <a:pt x="1913890" y="2148186"/>
                  </a:lnTo>
                  <a:lnTo>
                    <a:pt x="0" y="21481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3526749">
            <a:off x="1158150" y="6203841"/>
            <a:ext cx="6228793" cy="6350476"/>
            <a:chOff x="0" y="0"/>
            <a:chExt cx="2107024" cy="21481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7024" cy="2148186"/>
            </a:xfrm>
            <a:custGeom>
              <a:avLst/>
              <a:gdLst/>
              <a:ahLst/>
              <a:cxnLst/>
              <a:rect l="l" t="t" r="r" b="b"/>
              <a:pathLst>
                <a:path w="2107024" h="2148186">
                  <a:moveTo>
                    <a:pt x="0" y="0"/>
                  </a:moveTo>
                  <a:lnTo>
                    <a:pt x="2107024" y="0"/>
                  </a:lnTo>
                  <a:lnTo>
                    <a:pt x="2107024" y="2148186"/>
                  </a:lnTo>
                  <a:lnTo>
                    <a:pt x="0" y="214818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103564" y="1518414"/>
            <a:ext cx="12898436" cy="974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dirty="0" smtClean="0">
                <a:latin typeface="Futura LT 3" panose="020B0604020202020204" charset="0"/>
              </a:rPr>
              <a:t>Thank you</a:t>
            </a:r>
            <a:endParaRPr lang="en-US" sz="4800" dirty="0">
              <a:latin typeface="Futura LT 3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567696" y="4072860"/>
            <a:ext cx="14256173" cy="665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>
              <a:lnSpc>
                <a:spcPct val="150000"/>
              </a:lnSpc>
              <a:buFont typeface="Arial"/>
              <a:buChar char="•"/>
              <a:tabLst>
                <a:tab pos="45720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Futura LT 3"/>
              </a:rPr>
              <a:t>TERI SAND	</a:t>
            </a:r>
            <a:r>
              <a:rPr lang="en-US" sz="3200" dirty="0">
                <a:solidFill>
                  <a:srgbClr val="000000"/>
                </a:solidFill>
                <a:latin typeface="Futura LT 3"/>
              </a:rPr>
              <a:t>517 – 492 – 5516	</a:t>
            </a:r>
            <a:r>
              <a:rPr lang="en-US" sz="3200" dirty="0" smtClean="0">
                <a:solidFill>
                  <a:srgbClr val="000000"/>
                </a:solidFill>
                <a:latin typeface="Futura LT 3"/>
              </a:rPr>
              <a:t>TSand@camw.net</a:t>
            </a:r>
            <a:endParaRPr lang="en-US" sz="3200" dirty="0">
              <a:solidFill>
                <a:srgbClr val="000000"/>
              </a:solidFill>
              <a:latin typeface="Futura LT 3"/>
            </a:endParaRPr>
          </a:p>
        </p:txBody>
      </p:sp>
    </p:spTree>
    <p:extLst>
      <p:ext uri="{BB962C8B-B14F-4D97-AF65-F5344CB8AC3E}">
        <p14:creationId xmlns:p14="http://schemas.microsoft.com/office/powerpoint/2010/main" val="26668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388" y="857250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 smtClean="0">
                <a:solidFill>
                  <a:srgbClr val="C3002F"/>
                </a:solidFill>
                <a:latin typeface="Futura LT 3" panose="020B0604020202020204" charset="0"/>
              </a:rPr>
              <a:t>FY23 Key Priorities</a:t>
            </a:r>
            <a:endParaRPr lang="en-US" sz="4800" b="1" dirty="0">
              <a:solidFill>
                <a:srgbClr val="C3002F"/>
              </a:solidFill>
              <a:latin typeface="Futura LT 3" panose="020B060402020202020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10000" y="2887451"/>
            <a:ext cx="9372600" cy="3970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21" lvl="1" indent="-410210">
              <a:buFont typeface="Arial"/>
              <a:buChar char="•"/>
            </a:pPr>
            <a:r>
              <a:rPr lang="en-US" sz="2800" dirty="0" smtClean="0">
                <a:latin typeface="Futura LT 3"/>
              </a:rPr>
              <a:t>All training must lead to an industry led credential</a:t>
            </a:r>
            <a:endParaRPr lang="en-US" sz="2800" dirty="0" smtClean="0">
              <a:solidFill>
                <a:srgbClr val="000000"/>
              </a:solidFill>
              <a:latin typeface="Futura LT 3"/>
            </a:endParaRPr>
          </a:p>
          <a:p>
            <a:pPr marL="820421" lvl="1" indent="-41021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Streamlined application</a:t>
            </a:r>
          </a:p>
          <a:p>
            <a:pPr marL="820421" lvl="1" indent="-410210">
              <a:spcBef>
                <a:spcPts val="12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Scoring transparency</a:t>
            </a:r>
          </a:p>
          <a:p>
            <a:pPr marL="1368425" lvl="1" indent="-457200">
              <a:spcBef>
                <a:spcPts val="1200"/>
              </a:spcBef>
              <a:buFont typeface="Futura LT 3" panose="020B0604020202020204" charset="0"/>
              <a:buChar char="̶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See the score; cutoff not 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disclosed</a:t>
            </a:r>
            <a:endParaRPr lang="en-US" sz="2600" dirty="0">
              <a:solidFill>
                <a:srgbClr val="000000"/>
              </a:solidFill>
              <a:latin typeface="Futura LT 3"/>
            </a:endParaRPr>
          </a:p>
          <a:p>
            <a:pPr marL="820421" lvl="1" indent="-410210">
              <a:spcBef>
                <a:spcPts val="12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Multiple application cycles</a:t>
            </a:r>
            <a:endParaRPr lang="en-US" sz="3200" dirty="0" smtClean="0">
              <a:solidFill>
                <a:srgbClr val="000000"/>
              </a:solidFill>
              <a:latin typeface="Futura LT 3"/>
            </a:endParaRPr>
          </a:p>
          <a:p>
            <a:pPr marL="1368425" lvl="1" indent="-457200">
              <a:spcBef>
                <a:spcPts val="1200"/>
              </a:spcBef>
              <a:buFont typeface="Futura LT 3" panose="020B0604020202020204" charset="0"/>
              <a:buChar char="̶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Limited funds set aside for each cycle</a:t>
            </a:r>
          </a:p>
          <a:p>
            <a:pPr marL="820421" lvl="1" indent="-410210">
              <a:spcBef>
                <a:spcPts val="1200"/>
              </a:spcBef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Futura LT 3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45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388" y="857250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Eligible </a:t>
            </a:r>
            <a:r>
              <a:rPr lang="en-US" sz="4800" b="1" dirty="0" smtClean="0">
                <a:solidFill>
                  <a:srgbClr val="C3002F"/>
                </a:solidFill>
                <a:latin typeface="Futura LT 3" panose="020B0604020202020204" charset="0"/>
              </a:rPr>
              <a:t>Companies</a:t>
            </a:r>
            <a:endParaRPr lang="en-US" sz="4800" b="1" dirty="0">
              <a:solidFill>
                <a:srgbClr val="C3002F"/>
              </a:solidFill>
              <a:latin typeface="Futura LT 3" panose="020B060402020202020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81400" y="2552700"/>
            <a:ext cx="10210800" cy="4711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324611" lvl="2" indent="-457200">
              <a:lnSpc>
                <a:spcPts val="532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Private sector (for profit or not-for-profit)</a:t>
            </a:r>
          </a:p>
          <a:p>
            <a:pPr marL="1781811" lvl="3" indent="-457200">
              <a:spcBef>
                <a:spcPts val="600"/>
              </a:spcBef>
              <a:buFont typeface="Futura LT 3" panose="020B0604020202020204" charset="0"/>
              <a:buChar char="–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NO government nor tribal casinos</a:t>
            </a:r>
          </a:p>
          <a:p>
            <a:pPr marL="1781811" lvl="3" indent="-457200">
              <a:spcBef>
                <a:spcPts val="600"/>
              </a:spcBef>
              <a:buFont typeface="Futura LT 3" panose="020B0604020202020204" charset="0"/>
              <a:buChar char="–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NO public institutions</a:t>
            </a:r>
          </a:p>
          <a:p>
            <a:pPr marL="1781811" lvl="3" indent="-457200">
              <a:spcBef>
                <a:spcPts val="600"/>
              </a:spcBef>
              <a:buFont typeface="Futura LT 3" panose="020B0604020202020204" charset="0"/>
              <a:buChar char="–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NO local or 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intermediate school districts</a:t>
            </a:r>
            <a:endParaRPr lang="en-US" sz="2600" dirty="0">
              <a:solidFill>
                <a:srgbClr val="000000"/>
              </a:solidFill>
              <a:latin typeface="Futura LT 3"/>
            </a:endParaRPr>
          </a:p>
          <a:p>
            <a:pPr marL="1781811" lvl="3" indent="-457200">
              <a:spcBef>
                <a:spcPts val="600"/>
              </a:spcBef>
              <a:buFont typeface="Futura LT 3" panose="020B0604020202020204" charset="0"/>
              <a:buChar char="–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NO municipally owned utilities</a:t>
            </a:r>
          </a:p>
          <a:p>
            <a:pPr marL="1781811" lvl="3" indent="-457200">
              <a:spcBef>
                <a:spcPts val="600"/>
              </a:spcBef>
              <a:buFont typeface="Futura LT 3" panose="020B0604020202020204" charset="0"/>
              <a:buChar char="–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NO county road commissions, Community Mental Health</a:t>
            </a:r>
          </a:p>
          <a:p>
            <a:pPr marL="1781811" lvl="3" indent="-457200">
              <a:spcBef>
                <a:spcPts val="600"/>
              </a:spcBef>
              <a:buFont typeface="Futura LT 3" panose="020B0604020202020204" charset="0"/>
              <a:buChar char="–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NO federally qualified health centers</a:t>
            </a:r>
          </a:p>
          <a:p>
            <a:pPr marL="1324611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Michigan presence</a:t>
            </a:r>
          </a:p>
          <a:p>
            <a:pPr marL="1324611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In compliance with federal/state tax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obligations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49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400" y="1125426"/>
            <a:ext cx="1485234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Eligible </a:t>
            </a:r>
            <a:r>
              <a:rPr lang="en-US" sz="4800" b="1" dirty="0" smtClean="0">
                <a:solidFill>
                  <a:srgbClr val="C3002F"/>
                </a:solidFill>
                <a:latin typeface="Futura LT 3" panose="020B0604020202020204" charset="0"/>
              </a:rPr>
              <a:t>Companies: </a:t>
            </a: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Expectations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67000" y="2933700"/>
            <a:ext cx="11353800" cy="3005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324611" lvl="2" indent="-457200">
              <a:lnSpc>
                <a:spcPts val="532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Hire/retain employees at completion of training</a:t>
            </a:r>
          </a:p>
          <a:p>
            <a:pPr marL="1324611" lvl="2" indent="-457200">
              <a:lnSpc>
                <a:spcPts val="532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Pay wages &gt;= current labor market for job title</a:t>
            </a:r>
          </a:p>
          <a:p>
            <a:pPr marL="1781811" lvl="3" indent="-457200">
              <a:spcBef>
                <a:spcPts val="600"/>
              </a:spcBef>
              <a:buFont typeface="Futura LT 3" panose="020B0604020202020204" charset="0"/>
              <a:buChar char="–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Not to be used for low wage high turnover occupations</a:t>
            </a:r>
          </a:p>
          <a:p>
            <a:pPr marL="1324611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Training begins after award date</a:t>
            </a:r>
          </a:p>
          <a:p>
            <a:pPr marL="1324611"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Applicable documentation submitted promptly after each training</a:t>
            </a:r>
            <a:endParaRPr lang="en-US" sz="2400" dirty="0">
              <a:solidFill>
                <a:srgbClr val="000000"/>
              </a:solidFill>
              <a:latin typeface="Futura LT 3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58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388" y="857250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Prohibited Expenditures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86200" y="2400300"/>
            <a:ext cx="10134600" cy="581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21" lvl="1" indent="-41021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Purchase of tools, equipment, laptops, etc.</a:t>
            </a:r>
          </a:p>
          <a:p>
            <a:pPr marL="820421" lvl="1" indent="-41021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Books, supplies not included with tuition</a:t>
            </a:r>
          </a:p>
          <a:p>
            <a:pPr marL="820421" lvl="1" indent="-41021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Licensing fees</a:t>
            </a:r>
          </a:p>
          <a:p>
            <a:pPr marL="820421" lvl="1" indent="-41021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latin typeface="Futura LT 3"/>
              </a:rPr>
              <a:t>Testing fees</a:t>
            </a:r>
          </a:p>
          <a:p>
            <a:pPr marL="820421" lvl="1" indent="-41021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latin typeface="Futura LT 3"/>
              </a:rPr>
              <a:t>Curriculum development</a:t>
            </a:r>
          </a:p>
          <a:p>
            <a:pPr marL="820421" lvl="1" indent="-41021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latin typeface="Futura LT 3"/>
              </a:rPr>
              <a:t>Travel costs to attend training</a:t>
            </a:r>
          </a:p>
          <a:p>
            <a:pPr marL="820421" lvl="1" indent="-41021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latin typeface="Futura LT 3"/>
              </a:rPr>
              <a:t>Online training subscriptions</a:t>
            </a:r>
          </a:p>
          <a:p>
            <a:pPr marL="820421" lvl="1" indent="-41021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latin typeface="Futura LT 3"/>
              </a:rPr>
              <a:t>Consulting</a:t>
            </a:r>
          </a:p>
          <a:p>
            <a:pPr marL="820421" lvl="1" indent="-41021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latin typeface="Futura LT 3"/>
              </a:rPr>
              <a:t>Training prior </a:t>
            </a:r>
            <a:r>
              <a:rPr lang="en-US" sz="2800" dirty="0">
                <a:latin typeface="Futura LT 3"/>
              </a:rPr>
              <a:t>to </a:t>
            </a:r>
            <a:r>
              <a:rPr lang="en-US" sz="2800" dirty="0" smtClean="0">
                <a:latin typeface="Futura LT 3"/>
              </a:rPr>
              <a:t>Talent Fund award date</a:t>
            </a:r>
            <a:endParaRPr lang="en-US" sz="2800" dirty="0">
              <a:latin typeface="Futura LT 3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3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388" y="857250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Eligible Trainees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86000" y="2324100"/>
            <a:ext cx="10540950" cy="5819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Full-time permanent 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employees 32+ </a:t>
            </a:r>
            <a:r>
              <a:rPr lang="en-US" sz="2800" dirty="0" err="1" smtClean="0">
                <a:solidFill>
                  <a:srgbClr val="000000"/>
                </a:solidFill>
                <a:latin typeface="Futura LT 3"/>
              </a:rPr>
              <a:t>hrs</a:t>
            </a:r>
            <a:r>
              <a:rPr lang="en-US" sz="2800" dirty="0" smtClean="0">
                <a:solidFill>
                  <a:srgbClr val="000000"/>
                </a:solidFill>
                <a:latin typeface="Futura LT 3"/>
              </a:rPr>
              <a:t>/</a:t>
            </a:r>
            <a:r>
              <a:rPr lang="en-US" sz="2800" dirty="0" err="1" smtClean="0">
                <a:solidFill>
                  <a:srgbClr val="000000"/>
                </a:solidFill>
                <a:latin typeface="Futura LT 3"/>
              </a:rPr>
              <a:t>wk</a:t>
            </a:r>
            <a:endParaRPr lang="en-US" sz="2800" dirty="0" smtClean="0">
              <a:solidFill>
                <a:srgbClr val="000000"/>
              </a:solidFill>
              <a:latin typeface="Futura LT 3"/>
            </a:endParaRPr>
          </a:p>
          <a:p>
            <a:pPr marL="1277621" lvl="2" indent="-410210">
              <a:spcBef>
                <a:spcPts val="600"/>
              </a:spcBef>
              <a:buFont typeface="Futura LT 3" panose="020B0604020202020204" charset="0"/>
              <a:buChar char="–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Existing employees on payroll 31+ days prior to award date, and/or</a:t>
            </a:r>
          </a:p>
          <a:p>
            <a:pPr marL="1277621" lvl="2" indent="-410210">
              <a:spcBef>
                <a:spcPts val="600"/>
              </a:spcBef>
              <a:buFont typeface="Futura LT 3" panose="020B0604020202020204" charset="0"/>
              <a:buChar char="–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New employees hired </a:t>
            </a:r>
            <a:r>
              <a:rPr lang="en-US" sz="2600" dirty="0">
                <a:solidFill>
                  <a:srgbClr val="000000"/>
                </a:solidFill>
                <a:latin typeface="Futura LT 3"/>
              </a:rPr>
              <a:t>30 days 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prior, </a:t>
            </a:r>
            <a:r>
              <a:rPr lang="en-US" sz="2600" dirty="0">
                <a:solidFill>
                  <a:srgbClr val="000000"/>
                </a:solidFill>
                <a:latin typeface="Futura LT 3"/>
              </a:rPr>
              <a:t>on, or after award date</a:t>
            </a:r>
          </a:p>
          <a:p>
            <a:pPr marL="820421" lvl="1" indent="-410210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Legally eligible to work in the USA</a:t>
            </a:r>
          </a:p>
          <a:p>
            <a:pPr marL="820421" lvl="1" indent="-410210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Futura LT 3"/>
              </a:rPr>
              <a:t>At least age 18</a:t>
            </a:r>
          </a:p>
          <a:p>
            <a:pPr marL="820421" lvl="1" indent="-41021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latin typeface="Futura LT 3"/>
              </a:rPr>
              <a:t>Company </a:t>
            </a:r>
            <a:r>
              <a:rPr lang="en-US" sz="2800" dirty="0">
                <a:latin typeface="Futura LT 3"/>
              </a:rPr>
              <a:t>pays all applicable taxes to the State of Michigan, regardless of where trainee lives</a:t>
            </a:r>
          </a:p>
          <a:p>
            <a:pPr marL="820421" lvl="1" indent="-410210">
              <a:buFont typeface="Arial"/>
              <a:buChar char="•"/>
            </a:pPr>
            <a:r>
              <a:rPr lang="en-US" sz="2800" dirty="0">
                <a:latin typeface="Futura LT 3"/>
              </a:rPr>
              <a:t>If including </a:t>
            </a:r>
            <a:r>
              <a:rPr lang="en-US" sz="2800" dirty="0" smtClean="0">
                <a:latin typeface="Futura LT 3"/>
              </a:rPr>
              <a:t>employees </a:t>
            </a:r>
            <a:r>
              <a:rPr lang="en-US" sz="2800" dirty="0">
                <a:latin typeface="Futura LT 3"/>
              </a:rPr>
              <a:t>that were on staffing agency payroll, and now on </a:t>
            </a:r>
            <a:r>
              <a:rPr lang="en-US" sz="2800" dirty="0" smtClean="0">
                <a:latin typeface="Futura LT 3"/>
              </a:rPr>
              <a:t>company’s </a:t>
            </a:r>
            <a:r>
              <a:rPr lang="en-US" sz="2800" dirty="0">
                <a:latin typeface="Futura LT 3"/>
              </a:rPr>
              <a:t>payroll, must obtain new job or skills </a:t>
            </a:r>
            <a:r>
              <a:rPr lang="en-US" sz="3800" dirty="0">
                <a:latin typeface="Futura LT 3"/>
              </a:rPr>
              <a:t>	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950" y="3467100"/>
            <a:ext cx="3935443" cy="313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388" y="857250"/>
            <a:ext cx="14852348" cy="97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C3002F"/>
                </a:solidFill>
                <a:latin typeface="Futura LT 3" panose="020B0604020202020204" charset="0"/>
              </a:rPr>
              <a:t>Maximum Reimbursement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19400" y="2705100"/>
            <a:ext cx="10515600" cy="4526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7411" lvl="1" indent="-457200">
              <a:lnSpc>
                <a:spcPts val="532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Futura LT 3"/>
              </a:rPr>
              <a:t>$2,000  </a:t>
            </a:r>
            <a:r>
              <a:rPr lang="en-US" sz="2800" b="1" dirty="0">
                <a:solidFill>
                  <a:srgbClr val="000000"/>
                </a:solidFill>
                <a:latin typeface="Futura LT 3"/>
              </a:rPr>
              <a:t>per person</a:t>
            </a:r>
          </a:p>
          <a:p>
            <a:pPr marL="1324611" lvl="2" indent="-457200">
              <a:spcBef>
                <a:spcPts val="600"/>
              </a:spcBef>
              <a:spcAft>
                <a:spcPts val="600"/>
              </a:spcAft>
              <a:buFont typeface="Futura LT 3" panose="020B0604020202020204" charset="0"/>
              <a:buChar char="‒"/>
            </a:pP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Existing </a:t>
            </a:r>
            <a:r>
              <a:rPr lang="en-US" sz="2600" dirty="0">
                <a:solidFill>
                  <a:srgbClr val="000000"/>
                </a:solidFill>
                <a:latin typeface="Futura LT 3"/>
              </a:rPr>
              <a:t>employees in 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eligible classroom </a:t>
            </a:r>
            <a:r>
              <a:rPr lang="en-US" sz="2600" dirty="0">
                <a:solidFill>
                  <a:srgbClr val="000000"/>
                </a:solidFill>
                <a:latin typeface="Futura LT 3"/>
              </a:rPr>
              <a:t>training that leads to 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certificate, certification, academic credit, or license</a:t>
            </a:r>
            <a:endParaRPr lang="en-US" sz="2600" dirty="0">
              <a:solidFill>
                <a:srgbClr val="000000"/>
              </a:solidFill>
              <a:latin typeface="Futura LT 3"/>
            </a:endParaRPr>
          </a:p>
          <a:p>
            <a:pPr marL="1324611" lvl="2" indent="-457200">
              <a:spcBef>
                <a:spcPts val="1200"/>
              </a:spcBef>
              <a:buFont typeface="Futura LT 3" panose="020B0604020202020204" charset="0"/>
              <a:buChar char="‒"/>
            </a:pPr>
            <a:r>
              <a:rPr lang="en-US" sz="2600" dirty="0">
                <a:solidFill>
                  <a:srgbClr val="000000"/>
                </a:solidFill>
                <a:latin typeface="Futura LT 3"/>
              </a:rPr>
              <a:t>New 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employees in eligible classroom </a:t>
            </a:r>
            <a:r>
              <a:rPr lang="en-US" sz="2600" dirty="0">
                <a:solidFill>
                  <a:srgbClr val="000000"/>
                </a:solidFill>
                <a:latin typeface="Futura LT 3"/>
              </a:rPr>
              <a:t>training that leads to 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certificate, certification, </a:t>
            </a:r>
            <a:r>
              <a:rPr lang="en-US" sz="2600" dirty="0">
                <a:solidFill>
                  <a:srgbClr val="000000"/>
                </a:solidFill>
                <a:latin typeface="Futura LT 3"/>
              </a:rPr>
              <a:t>academic </a:t>
            </a:r>
            <a:r>
              <a:rPr lang="en-US" sz="2600" dirty="0" smtClean="0">
                <a:solidFill>
                  <a:srgbClr val="000000"/>
                </a:solidFill>
                <a:latin typeface="Futura LT 3"/>
              </a:rPr>
              <a:t>credit, or license</a:t>
            </a:r>
            <a:endParaRPr lang="en-US" sz="2600" dirty="0">
              <a:solidFill>
                <a:srgbClr val="000000"/>
              </a:solidFill>
              <a:latin typeface="Futura LT 3"/>
            </a:endParaRPr>
          </a:p>
          <a:p>
            <a:pPr marL="2232025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Futura LT 3"/>
              </a:rPr>
              <a:t>On the job training can only be included in addition to eligible classroom training</a:t>
            </a:r>
          </a:p>
          <a:p>
            <a:pPr marL="1324611" lvl="3">
              <a:lnSpc>
                <a:spcPct val="150000"/>
              </a:lnSpc>
            </a:pPr>
            <a:endParaRPr lang="en-US" sz="2400" dirty="0" smtClean="0">
              <a:solidFill>
                <a:srgbClr val="000000"/>
              </a:solidFill>
              <a:latin typeface="Futura LT 3"/>
            </a:endParaRPr>
          </a:p>
          <a:p>
            <a:pPr marL="1781811" lvl="3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>
                  <a:lumMod val="75000"/>
                </a:schemeClr>
              </a:solidFill>
              <a:latin typeface="Futura LT 3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81988" y="1125427"/>
            <a:ext cx="2368624" cy="720946"/>
            <a:chOff x="0" y="0"/>
            <a:chExt cx="3158166" cy="9612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2055" y="42055"/>
              <a:ext cx="961261" cy="8771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39919" y="42055"/>
              <a:ext cx="961261" cy="8771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56985" y="42055"/>
              <a:ext cx="961261" cy="8771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238959" y="42055"/>
              <a:ext cx="961261" cy="877151"/>
            </a:xfrm>
            <a:prstGeom prst="rect">
              <a:avLst/>
            </a:prstGeom>
          </p:spPr>
        </p:pic>
      </p:grpSp>
      <p:pic>
        <p:nvPicPr>
          <p:cNvPr id="9" name="Picture 4" descr="Green dollar sign stock illustration. Illustration of bank - 305550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654" y="5676900"/>
            <a:ext cx="3750439" cy="281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6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3493</TotalTime>
  <Words>1528</Words>
  <Application>Microsoft Office PowerPoint</Application>
  <PresentationFormat>Custom</PresentationFormat>
  <Paragraphs>263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Futura LT 1</vt:lpstr>
      <vt:lpstr>Futura LT 3</vt:lpstr>
      <vt:lpstr>Futura LT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BST Powerpoint template</dc:title>
  <dc:creator>Teri Sand</dc:creator>
  <cp:lastModifiedBy>Teri Sand</cp:lastModifiedBy>
  <cp:revision>146</cp:revision>
  <cp:lastPrinted>2022-09-07T17:19:38Z</cp:lastPrinted>
  <dcterms:created xsi:type="dcterms:W3CDTF">2006-08-16T00:00:00Z</dcterms:created>
  <dcterms:modified xsi:type="dcterms:W3CDTF">2022-10-06T10:57:21Z</dcterms:modified>
  <dc:identifier>DAEyKlexcX0</dc:identifier>
</cp:coreProperties>
</file>