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  <p:sldMasterId id="2147483696" r:id="rId7"/>
    <p:sldMasterId id="2147483708" r:id="rId8"/>
    <p:sldMasterId id="2147483753" r:id="rId9"/>
  </p:sldMasterIdLst>
  <p:notesMasterIdLst>
    <p:notesMasterId r:id="rId30"/>
  </p:notesMasterIdLst>
  <p:sldIdLst>
    <p:sldId id="305" r:id="rId10"/>
    <p:sldId id="323" r:id="rId11"/>
    <p:sldId id="306" r:id="rId12"/>
    <p:sldId id="308" r:id="rId13"/>
    <p:sldId id="310" r:id="rId14"/>
    <p:sldId id="316" r:id="rId15"/>
    <p:sldId id="325" r:id="rId16"/>
    <p:sldId id="326" r:id="rId17"/>
    <p:sldId id="269" r:id="rId18"/>
    <p:sldId id="317" r:id="rId19"/>
    <p:sldId id="270" r:id="rId20"/>
    <p:sldId id="319" r:id="rId21"/>
    <p:sldId id="276" r:id="rId22"/>
    <p:sldId id="320" r:id="rId23"/>
    <p:sldId id="324" r:id="rId24"/>
    <p:sldId id="277" r:id="rId25"/>
    <p:sldId id="278" r:id="rId26"/>
    <p:sldId id="321" r:id="rId27"/>
    <p:sldId id="318" r:id="rId28"/>
    <p:sldId id="31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84633" autoAdjust="0"/>
  </p:normalViewPr>
  <p:slideViewPr>
    <p:cSldViewPr>
      <p:cViewPr varScale="1">
        <p:scale>
          <a:sx n="78" d="100"/>
          <a:sy n="78" d="100"/>
        </p:scale>
        <p:origin x="1483" y="-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80D27-7A69-4B2A-9A61-49792DEE4CA6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A2BD9-2C2D-457C-95FE-925046FD6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12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A2BD9-2C2D-457C-95FE-925046FD61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94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A49408D-4904-4C77-B5BA-455CFA2A2D7A}" type="slidenum">
              <a:rPr lang="en-US" smtClean="0"/>
              <a:pPr eaLnBrk="1" hangingPunct="1"/>
              <a:t>9</a:t>
            </a:fld>
            <a:endParaRPr lang="en-US"/>
          </a:p>
        </p:txBody>
      </p:sp>
      <p:sp>
        <p:nvSpPr>
          <p:cNvPr id="12595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7" name="Notes Placeholder 2"/>
          <p:cNvSpPr>
            <a:spLocks noGrp="1"/>
          </p:cNvSpPr>
          <p:nvPr>
            <p:ph type="body" idx="1"/>
          </p:nvPr>
        </p:nvSpPr>
        <p:spPr>
          <a:xfrm>
            <a:off x="101601" y="3929970"/>
            <a:ext cx="6870926" cy="2701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1400" dirty="0">
                <a:latin typeface="Helvetica" pitchFamily="34" charset="0"/>
                <a:cs typeface="Times New Roman" pitchFamily="18" charset="0"/>
              </a:rPr>
              <a:t>COVID compliance</a:t>
            </a:r>
          </a:p>
          <a:p>
            <a:pPr>
              <a:spcBef>
                <a:spcPts val="1200"/>
              </a:spcBef>
            </a:pPr>
            <a:r>
              <a:rPr lang="en-US" sz="1400" dirty="0">
                <a:latin typeface="Helvetica" pitchFamily="34" charset="0"/>
                <a:cs typeface="Times New Roman" pitchFamily="18" charset="0"/>
              </a:rPr>
              <a:t>Supplier issues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1400" b="1" i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5958" name="Slide Number Placeholder 3"/>
          <p:cNvSpPr txBox="1">
            <a:spLocks noGrp="1"/>
          </p:cNvSpPr>
          <p:nvPr/>
        </p:nvSpPr>
        <p:spPr bwMode="auto">
          <a:xfrm>
            <a:off x="3886200" y="8829675"/>
            <a:ext cx="297021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89" tIns="46145" rIns="92289" bIns="46145" anchor="b"/>
          <a:lstStyle>
            <a:lvl1pPr defTabSz="922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6B477BF0-97B2-4687-BDF2-6979E1E92060}" type="slidenum">
              <a:rPr lang="en-US" sz="1300"/>
              <a:pPr algn="r" eaLnBrk="1" hangingPunct="1"/>
              <a:t>9</a:t>
            </a:fld>
            <a:endParaRPr lang="en-US" sz="13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Myriad Pro" pitchFamily="34" charset="0"/>
                <a:cs typeface="Times New Roman" pitchFamily="18" charset="0"/>
              </a:rPr>
              <a:t>Copyright ©  MI-SBDC™.  All Rights Reserved</a:t>
            </a:r>
            <a:endParaRPr lang="en-US" dirty="0">
              <a:latin typeface="Myriad Pro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94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A2BD9-2C2D-457C-95FE-925046FD61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50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0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39ABB9B-319D-4796-8B86-C2E04A1409A3}" type="slidenum">
              <a:rPr lang="en-US" smtClean="0">
                <a:solidFill>
                  <a:srgbClr val="000000"/>
                </a:solidFill>
              </a:rPr>
              <a:pPr eaLnBrk="1" hangingPunct="1"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6979" name="Rectangle 7"/>
          <p:cNvSpPr txBox="1">
            <a:spLocks noGrp="1" noChangeArrowheads="1"/>
          </p:cNvSpPr>
          <p:nvPr/>
        </p:nvSpPr>
        <p:spPr bwMode="auto">
          <a:xfrm>
            <a:off x="3886200" y="8829675"/>
            <a:ext cx="297021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75" tIns="46137" rIns="92275" bIns="46137" anchor="b"/>
          <a:lstStyle>
            <a:lvl1pPr defTabSz="920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0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842C23C5-991F-408A-B5E2-C37A4BB58AC0}" type="slidenum">
              <a:rPr lang="en-US" sz="1200">
                <a:solidFill>
                  <a:srgbClr val="000000"/>
                </a:solidFill>
                <a:latin typeface="Myriad Pro" pitchFamily="34" charset="0"/>
                <a:cs typeface="Times New Roman" pitchFamily="18" charset="0"/>
              </a:rPr>
              <a:pPr algn="r" eaLnBrk="1" hangingPunct="1"/>
              <a:t>11</a:t>
            </a:fld>
            <a:endParaRPr lang="en-US" sz="1200" dirty="0">
              <a:solidFill>
                <a:srgbClr val="000000"/>
              </a:solidFill>
              <a:latin typeface="Myriad Pro" pitchFamily="34" charset="0"/>
              <a:cs typeface="Times New Roman" pitchFamily="18" charset="0"/>
            </a:endParaRPr>
          </a:p>
        </p:txBody>
      </p:sp>
      <p:sp>
        <p:nvSpPr>
          <p:cNvPr id="1269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598488"/>
            <a:ext cx="4643437" cy="3484562"/>
          </a:xfrm>
          <a:ln/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565" y="5026027"/>
            <a:ext cx="5997575" cy="1374773"/>
          </a:xfr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4" tIns="45718" rIns="91434" bIns="45718"/>
          <a:lstStyle/>
          <a:p>
            <a:pPr marL="227013" indent="-227013" eaLnBrk="1" hangingPunct="1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6982" name="Text Box 5"/>
          <p:cNvSpPr txBox="1">
            <a:spLocks noChangeArrowheads="1"/>
          </p:cNvSpPr>
          <p:nvPr/>
        </p:nvSpPr>
        <p:spPr bwMode="auto">
          <a:xfrm>
            <a:off x="395290" y="4279901"/>
            <a:ext cx="6103937" cy="74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3" tIns="45723" rIns="91443" bIns="457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1200" i="1" u="sng" dirty="0">
                <a:solidFill>
                  <a:srgbClr val="000000"/>
                </a:solidFill>
              </a:rPr>
              <a:t>Consider who you are as a person</a:t>
            </a:r>
            <a:r>
              <a:rPr lang="en-US" sz="1200" i="1" dirty="0">
                <a:solidFill>
                  <a:srgbClr val="000000"/>
                </a:solidFill>
              </a:rPr>
              <a:t>: Being a business owner takes a certain kind of person – are you that type?  These are some of the questions you need to ask yourself.  There are no right or wrong answers to these questions.</a:t>
            </a:r>
            <a:r>
              <a:rPr lang="en-US" i="1" dirty="0">
                <a:solidFill>
                  <a:srgbClr val="000000"/>
                </a:solidFill>
              </a:rPr>
              <a:t>  </a:t>
            </a:r>
            <a:endParaRPr lang="en-US" sz="1200" i="1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Myriad Pro" pitchFamily="34" charset="0"/>
                <a:cs typeface="Times New Roman" pitchFamily="18" charset="0"/>
              </a:rPr>
              <a:t>Copyright ©  MI-SBDC™.  All Rights Reserved</a:t>
            </a:r>
            <a:endParaRPr lang="en-US" dirty="0">
              <a:latin typeface="Myriad Pro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667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0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5A097A3-A5B9-4039-BCD8-363089C250D3}" type="slidenum">
              <a:rPr lang="en-US" smtClean="0">
                <a:latin typeface="Myriad Pro" pitchFamily="34" charset="0"/>
                <a:cs typeface="Times New Roman" pitchFamily="18" charset="0"/>
              </a:rPr>
              <a:pPr eaLnBrk="1" hangingPunct="1"/>
              <a:t>13</a:t>
            </a:fld>
            <a:endParaRPr lang="en-US">
              <a:latin typeface="Myriad Pro" pitchFamily="34" charset="0"/>
              <a:cs typeface="Times New Roman" pitchFamily="18" charset="0"/>
            </a:endParaRPr>
          </a:p>
        </p:txBody>
      </p:sp>
      <p:sp>
        <p:nvSpPr>
          <p:cNvPr id="134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4195763"/>
            <a:ext cx="4876800" cy="3268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/>
          <a:lstStyle/>
          <a:p>
            <a:pPr eaLnBrk="1" hangingPunct="1"/>
            <a:endParaRPr lang="en-US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Myriad Pro" pitchFamily="34" charset="0"/>
                <a:cs typeface="Times New Roman" pitchFamily="18" charset="0"/>
              </a:rPr>
              <a:t>Copyright ©  MI-SBDC™.  All Rights Reserved</a:t>
            </a:r>
            <a:endParaRPr lang="en-US" dirty="0">
              <a:latin typeface="Myriad Pro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113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0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8DAD70B-FCBE-4374-A057-86FEFF44872B}" type="slidenum">
              <a:rPr lang="en-US" smtClean="0">
                <a:latin typeface="Myriad Pro" pitchFamily="34" charset="0"/>
                <a:cs typeface="Times New Roman" pitchFamily="18" charset="0"/>
              </a:rPr>
              <a:pPr eaLnBrk="1" hangingPunct="1"/>
              <a:t>16</a:t>
            </a:fld>
            <a:endParaRPr lang="en-US">
              <a:latin typeface="Myriad Pro" pitchFamily="34" charset="0"/>
              <a:cs typeface="Times New Roman" pitchFamily="18" charset="0"/>
            </a:endParaRPr>
          </a:p>
        </p:txBody>
      </p:sp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4195763"/>
            <a:ext cx="487680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/>
          <a:lstStyle/>
          <a:p>
            <a:pPr eaLnBrk="1" hangingPunct="1"/>
            <a:endParaRPr lang="en-US" sz="1400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Myriad Pro" pitchFamily="34" charset="0"/>
                <a:cs typeface="Times New Roman" pitchFamily="18" charset="0"/>
              </a:rPr>
              <a:t>Copyright ©  MI-SBDC™.  All Rights Reserved</a:t>
            </a:r>
            <a:endParaRPr lang="en-US" dirty="0">
              <a:latin typeface="Myriad Pro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907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3A72AFA-8220-4544-8723-F2A0DB1ED9EA}" type="slidenum">
              <a:rPr lang="en-US">
                <a:solidFill>
                  <a:prstClr val="black"/>
                </a:solidFill>
                <a:latin typeface="Myriad Pro" pitchFamily="34" charset="0"/>
                <a:cs typeface="Times New Roman" pitchFamily="18" charset="0"/>
              </a:rPr>
              <a:pPr eaLnBrk="1" hangingPunct="1"/>
              <a:t>17</a:t>
            </a:fld>
            <a:endParaRPr lang="en-US">
              <a:solidFill>
                <a:prstClr val="black"/>
              </a:solidFill>
              <a:latin typeface="Myriad Pro" pitchFamily="34" charset="0"/>
              <a:cs typeface="Times New Roman" pitchFamily="18" charset="0"/>
            </a:endParaRPr>
          </a:p>
        </p:txBody>
      </p:sp>
      <p:sp>
        <p:nvSpPr>
          <p:cNvPr id="154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407988"/>
            <a:ext cx="4648200" cy="3486150"/>
          </a:xfrm>
          <a:ln/>
        </p:spPr>
      </p:sp>
      <p:sp>
        <p:nvSpPr>
          <p:cNvPr id="154630" name="Notes Placeholder 1"/>
          <p:cNvSpPr>
            <a:spLocks noGrp="1"/>
          </p:cNvSpPr>
          <p:nvPr>
            <p:ph type="body" idx="1"/>
          </p:nvPr>
        </p:nvSpPr>
        <p:spPr>
          <a:xfrm>
            <a:off x="685800" y="4098925"/>
            <a:ext cx="5486400" cy="4500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27" tIns="45414" rIns="90827" bIns="45414"/>
          <a:lstStyle/>
          <a:p>
            <a:pPr eaLnBrk="1" hangingPunct="1">
              <a:spcBef>
                <a:spcPts val="0"/>
              </a:spcBef>
              <a:defRPr/>
            </a:pPr>
            <a:r>
              <a:rPr lang="en-US" sz="1200" i="0" dirty="0">
                <a:latin typeface="Arial" pitchFamily="34" charset="0"/>
                <a:cs typeface="Arial" pitchFamily="34" charset="0"/>
              </a:rPr>
              <a:t>What do you need to pay for Every week?</a:t>
            </a:r>
          </a:p>
          <a:p>
            <a:pPr marL="347663" indent="-347663">
              <a:spcBef>
                <a:spcPts val="0"/>
              </a:spcBef>
              <a:buFontTx/>
              <a:buChar char="•"/>
              <a:defRPr/>
            </a:pPr>
            <a:r>
              <a:rPr lang="en-US" sz="120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Estimate monthly expenses</a:t>
            </a:r>
          </a:p>
          <a:p>
            <a:pPr marL="804863" lvl="1" indent="-347663">
              <a:spcBef>
                <a:spcPts val="0"/>
              </a:spcBef>
              <a:buFontTx/>
              <a:buChar char="•"/>
              <a:defRPr/>
            </a:pPr>
            <a:r>
              <a:rPr lang="en-US" sz="120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Staff: wages, benefits, training</a:t>
            </a:r>
          </a:p>
          <a:p>
            <a:pPr marL="804863" lvl="1" indent="-347663">
              <a:spcBef>
                <a:spcPts val="0"/>
              </a:spcBef>
              <a:buFontTx/>
              <a:buChar char="•"/>
              <a:defRPr/>
            </a:pPr>
            <a:r>
              <a:rPr lang="en-US" sz="120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Promotions, advertising</a:t>
            </a:r>
          </a:p>
          <a:p>
            <a:pPr marL="804863" lvl="1" indent="-347663">
              <a:spcBef>
                <a:spcPts val="0"/>
              </a:spcBef>
              <a:buFontTx/>
              <a:buChar char="•"/>
              <a:defRPr/>
            </a:pPr>
            <a:r>
              <a:rPr lang="en-US" sz="120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Inventory, raw materials</a:t>
            </a:r>
          </a:p>
          <a:p>
            <a:pPr marL="804863" lvl="1" indent="-347663">
              <a:spcBef>
                <a:spcPts val="0"/>
              </a:spcBef>
              <a:buFontTx/>
              <a:buChar char="•"/>
              <a:defRPr/>
            </a:pPr>
            <a:r>
              <a:rPr lang="en-US" sz="120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Rent, utilities, insurance</a:t>
            </a:r>
          </a:p>
          <a:p>
            <a:pPr marL="804863" lvl="1" indent="-347663">
              <a:spcBef>
                <a:spcPts val="0"/>
              </a:spcBef>
              <a:buFontTx/>
              <a:buChar char="•"/>
              <a:defRPr/>
            </a:pPr>
            <a:r>
              <a:rPr lang="en-US" sz="120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Travel, delivery, supplies</a:t>
            </a:r>
          </a:p>
          <a:p>
            <a:pPr marL="804863" lvl="1" indent="-347663">
              <a:spcBef>
                <a:spcPts val="0"/>
              </a:spcBef>
              <a:buFontTx/>
              <a:buChar char="•"/>
              <a:defRPr/>
            </a:pPr>
            <a:r>
              <a:rPr lang="en-US" sz="120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Taxes</a:t>
            </a:r>
          </a:p>
          <a:p>
            <a:pPr marL="804863" lvl="1" indent="-347663">
              <a:spcBef>
                <a:spcPts val="0"/>
              </a:spcBef>
              <a:buFontTx/>
              <a:buChar char="•"/>
              <a:defRPr/>
            </a:pPr>
            <a:r>
              <a:rPr lang="en-US" sz="120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Loan repayment, interest</a:t>
            </a:r>
          </a:p>
          <a:p>
            <a:pPr marL="347663" indent="-347663">
              <a:spcBef>
                <a:spcPts val="0"/>
              </a:spcBef>
              <a:buFontTx/>
              <a:buChar char="•"/>
              <a:defRPr/>
            </a:pPr>
            <a:r>
              <a:rPr lang="en-US" sz="120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Document financial projections</a:t>
            </a:r>
          </a:p>
          <a:p>
            <a:pPr marL="804863" lvl="1" indent="-347663">
              <a:spcBef>
                <a:spcPts val="0"/>
              </a:spcBef>
              <a:buFontTx/>
              <a:buChar char="•"/>
              <a:defRPr/>
            </a:pPr>
            <a:r>
              <a:rPr lang="en-US" sz="120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Cash Flow</a:t>
            </a:r>
          </a:p>
          <a:p>
            <a:pPr marL="804863" lvl="1" indent="-347663">
              <a:spcBef>
                <a:spcPts val="0"/>
              </a:spcBef>
              <a:buFontTx/>
              <a:buChar char="•"/>
              <a:defRPr/>
            </a:pPr>
            <a:r>
              <a:rPr lang="en-US" sz="120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Profit &amp; Loss</a:t>
            </a:r>
          </a:p>
          <a:p>
            <a:pPr marL="804863" lvl="1" indent="-347663">
              <a:spcBef>
                <a:spcPts val="0"/>
              </a:spcBef>
              <a:buFontTx/>
              <a:buChar char="•"/>
              <a:defRPr/>
            </a:pPr>
            <a:r>
              <a:rPr lang="en-US" sz="120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Balance Sheets</a:t>
            </a:r>
          </a:p>
          <a:p>
            <a:pPr marL="804863" lvl="1" indent="-347663">
              <a:spcBef>
                <a:spcPts val="0"/>
              </a:spcBef>
              <a:buFontTx/>
              <a:buChar char="•"/>
              <a:defRPr/>
            </a:pPr>
            <a:r>
              <a:rPr lang="en-US" sz="120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Breakeven Analysis</a:t>
            </a:r>
          </a:p>
          <a:p>
            <a:pPr marL="347663" indent="-347663">
              <a:spcBef>
                <a:spcPts val="0"/>
              </a:spcBef>
              <a:buFontTx/>
              <a:buChar char="•"/>
              <a:defRPr/>
            </a:pPr>
            <a:r>
              <a:rPr lang="en-US" sz="120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Estimate funding needs</a:t>
            </a:r>
          </a:p>
          <a:p>
            <a:pPr marL="804863" lvl="1" indent="-347663">
              <a:spcBef>
                <a:spcPts val="0"/>
              </a:spcBef>
              <a:buFontTx/>
              <a:buChar char="•"/>
              <a:defRPr/>
            </a:pPr>
            <a:r>
              <a:rPr lang="en-US" sz="120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Start-up costs</a:t>
            </a:r>
          </a:p>
          <a:p>
            <a:pPr marL="804863" lvl="1" indent="-347663">
              <a:spcBef>
                <a:spcPts val="0"/>
              </a:spcBef>
              <a:buFontTx/>
              <a:buChar char="•"/>
              <a:defRPr/>
            </a:pPr>
            <a:r>
              <a:rPr lang="en-US" sz="120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Monthly expenses</a:t>
            </a:r>
          </a:p>
          <a:p>
            <a:pPr marL="804863" lvl="1" indent="-347663">
              <a:spcBef>
                <a:spcPts val="0"/>
              </a:spcBef>
              <a:buFontTx/>
              <a:buChar char="•"/>
              <a:defRPr/>
            </a:pPr>
            <a:r>
              <a:rPr lang="en-US" sz="120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Financial Statement of Owner</a:t>
            </a:r>
          </a:p>
          <a:p>
            <a:pPr marL="347663" indent="-347663">
              <a:spcBef>
                <a:spcPts val="0"/>
              </a:spcBef>
              <a:buFontTx/>
              <a:buChar char="•"/>
              <a:defRPr/>
            </a:pPr>
            <a:r>
              <a:rPr lang="en-US" sz="120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Determine how you will fund your business (personal resources, friends, family, loan)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sz="1200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1200" b="1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Your</a:t>
            </a:r>
            <a:r>
              <a:rPr lang="en-US" sz="1200" b="1" i="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SBDC Consultant can assist you with a </a:t>
            </a:r>
            <a:r>
              <a:rPr lang="en-US" sz="1200" b="1" i="0" baseline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CashFlow</a:t>
            </a:r>
            <a:r>
              <a:rPr lang="en-US" sz="1200" b="1" i="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spreadsheet to estimate your operating expenses and income projections.</a:t>
            </a:r>
            <a:endParaRPr lang="en-US" sz="1200" b="1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7663" indent="-347663">
              <a:spcBef>
                <a:spcPts val="0"/>
              </a:spcBef>
              <a:buFontTx/>
              <a:buChar char="•"/>
              <a:defRPr/>
            </a:pPr>
            <a:endParaRPr lang="en-US" sz="1200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sz="1200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7663" indent="-347663">
              <a:spcBef>
                <a:spcPts val="0"/>
              </a:spcBef>
              <a:buFontTx/>
              <a:buChar char="•"/>
              <a:defRPr/>
            </a:pPr>
            <a:endParaRPr lang="en-US" sz="1200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sz="1200" i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Myriad Pro" pitchFamily="34" charset="0"/>
                <a:cs typeface="Times New Roman" pitchFamily="18" charset="0"/>
              </a:rPr>
              <a:t>Copyright ©  MI-SBDC™.  All Rights Reserved</a:t>
            </a:r>
            <a:endParaRPr lang="en-US" dirty="0">
              <a:latin typeface="Myriad Pro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328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A2BD9-2C2D-457C-95FE-925046FD61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1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contact info.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A2BD9-2C2D-457C-95FE-925046FD61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08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6228DA-0B07-4B15-A031-1B6F41B8A50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E41CD-DFD2-4756-9089-949A54F1E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0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6228DA-0B07-4B15-A031-1B6F41B8A50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E41CD-DFD2-4756-9089-949A54F1E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09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6228DA-0B07-4B15-A031-1B6F41B8A50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E41CD-DFD2-4756-9089-949A54F1E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24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6228DA-0B07-4B15-A031-1B6F41B8A50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E41CD-DFD2-4756-9089-949A54F1E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86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6228DA-0B07-4B15-A031-1B6F41B8A50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E41CD-DFD2-4756-9089-949A54F1E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94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6228DA-0B07-4B15-A031-1B6F41B8A50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E41CD-DFD2-4756-9089-949A54F1E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25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6228DA-0B07-4B15-A031-1B6F41B8A50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E41CD-DFD2-4756-9089-949A54F1E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76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6228DA-0B07-4B15-A031-1B6F41B8A50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E41CD-DFD2-4756-9089-949A54F1E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69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6228DA-0B07-4B15-A031-1B6F41B8A50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E41CD-DFD2-4756-9089-949A54F1E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59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6228DA-0B07-4B15-A031-1B6F41B8A50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E41CD-DFD2-4756-9089-949A54F1E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90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6228DA-0B07-4B15-A031-1B6F41B8A50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E41CD-DFD2-4756-9089-949A54F1E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50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6228DA-0B07-4B15-A031-1B6F41B8A50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E41CD-DFD2-4756-9089-949A54F1E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14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6228DA-0B07-4B15-A031-1B6F41B8A50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E41CD-DFD2-4756-9089-949A54F1E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094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6228DA-0B07-4B15-A031-1B6F41B8A50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E41CD-DFD2-4756-9089-949A54F1E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0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6228DA-0B07-4B15-A031-1B6F41B8A50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E41CD-DFD2-4756-9089-949A54F1E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621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6228DA-0B07-4B15-A031-1B6F41B8A50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E41CD-DFD2-4756-9089-949A54F1E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78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6228DA-0B07-4B15-A031-1B6F41B8A50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E41CD-DFD2-4756-9089-949A54F1E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99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6228DA-0B07-4B15-A031-1B6F41B8A50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E41CD-DFD2-4756-9089-949A54F1E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66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6228DA-0B07-4B15-A031-1B6F41B8A50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E41CD-DFD2-4756-9089-949A54F1E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017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6228DA-0B07-4B15-A031-1B6F41B8A50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E41CD-DFD2-4756-9089-949A54F1E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333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6228DA-0B07-4B15-A031-1B6F41B8A50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E41CD-DFD2-4756-9089-949A54F1E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623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6228DA-0B07-4B15-A031-1B6F41B8A50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E41CD-DFD2-4756-9089-949A54F1E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4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6228DA-0B07-4B15-A031-1B6F41B8A50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E41CD-DFD2-4756-9089-949A54F1E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511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6228DA-0B07-4B15-A031-1B6F41B8A50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E41CD-DFD2-4756-9089-949A54F1E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918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6228DA-0B07-4B15-A031-1B6F41B8A50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E41CD-DFD2-4756-9089-949A54F1E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859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6228DA-0B07-4B15-A031-1B6F41B8A50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E41CD-DFD2-4756-9089-949A54F1E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592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6228DA-0B07-4B15-A031-1B6F41B8A50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E41CD-DFD2-4756-9089-949A54F1E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875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6228DA-0B07-4B15-A031-1B6F41B8A50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E41CD-DFD2-4756-9089-949A54F1E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132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6228DA-0B07-4B15-A031-1B6F41B8A50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E41CD-DFD2-4756-9089-949A54F1E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403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6228DA-0B07-4B15-A031-1B6F41B8A50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E41CD-DFD2-4756-9089-949A54F1E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743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6228DA-0B07-4B15-A031-1B6F41B8A50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E41CD-DFD2-4756-9089-949A54F1E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32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6228DA-0B07-4B15-A031-1B6F41B8A50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E41CD-DFD2-4756-9089-949A54F1E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585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6228DA-0B07-4B15-A031-1B6F41B8A50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E41CD-DFD2-4756-9089-949A54F1E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98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6228DA-0B07-4B15-A031-1B6F41B8A50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E41CD-DFD2-4756-9089-949A54F1E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90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6228DA-0B07-4B15-A031-1B6F41B8A50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E41CD-DFD2-4756-9089-949A54F1E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581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6228DA-0B07-4B15-A031-1B6F41B8A50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E41CD-DFD2-4756-9089-949A54F1E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50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6228DA-0B07-4B15-A031-1B6F41B8A50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E41CD-DFD2-4756-9089-949A54F1E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850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6228DA-0B07-4B15-A031-1B6F41B8A50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E41CD-DFD2-4756-9089-949A54F1E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272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6228DA-0B07-4B15-A031-1B6F41B8A50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E41CD-DFD2-4756-9089-949A54F1E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474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Myriad Pro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FE14C0-C41A-4423-B26C-3E12463C87A5}" type="datetimeFigureOut">
              <a:rPr lang="en-US" sz="3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11/9/2020</a:t>
            </a:fld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Myriad Pro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Myriad Pro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BFD5A1-80E2-425D-A978-B9C41AD67AB7}" type="slidenum">
              <a:rPr lang="en-US" sz="3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3526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Myriad Pro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4E5914-5800-431E-83A2-A52E05D29782}" type="datetimeFigureOut">
              <a:rPr lang="en-US" sz="3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11/9/2020</a:t>
            </a:fld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Myriad Pro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Myriad Pro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86475E-55B3-48ED-83A5-FAD9CE3BD556}" type="slidenum">
              <a:rPr lang="en-US" sz="3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4899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Myriad Pro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43940E-2EC1-4306-BC16-23B9A8D21F1B}" type="datetimeFigureOut">
              <a:rPr lang="en-US" sz="3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11/9/2020</a:t>
            </a:fld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Myriad Pro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Myriad Pro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67D695-AE9A-400D-9299-6A1E4DFDBD64}" type="slidenum">
              <a:rPr lang="en-US" sz="3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122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Myriad Pro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C919FF-7B6E-48DE-B11C-ED4CC25E469C}" type="datetimeFigureOut">
              <a:rPr lang="en-US" sz="3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11/9/2020</a:t>
            </a:fld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Myriad Pro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Myriad Pro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3D2A67-D175-4EB6-BE53-4329B01FFBB2}" type="slidenum">
              <a:rPr lang="en-US" sz="3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3177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Myriad Pro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00E4A7-2A44-4562-A4D5-18B9A33C04C0}" type="datetimeFigureOut">
              <a:rPr lang="en-US" sz="3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11/9/2020</a:t>
            </a:fld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Myriad Pro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Myriad Pro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719461-9B7A-4A1A-B834-620D8F745761}" type="slidenum">
              <a:rPr lang="en-US" sz="3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11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6228DA-0B07-4B15-A031-1B6F41B8A50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E41CD-DFD2-4756-9089-949A54F1E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747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Myriad Pro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49F030-92FA-431C-B127-2A1007C2EC1D}" type="datetimeFigureOut">
              <a:rPr lang="en-US" sz="3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11/9/2020</a:t>
            </a:fld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Myriad Pro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Myriad Pro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7E6E1A-7BD4-43D5-870E-EBE807874144}" type="slidenum">
              <a:rPr lang="en-US" sz="3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3885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Myriad Pro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18DEF2-D213-4C8F-9594-F253DC678ED0}" type="datetimeFigureOut">
              <a:rPr lang="en-US" sz="3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11/9/2020</a:t>
            </a:fld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Myriad Pro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Myriad Pro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0741EA-F94A-4B4A-B248-87B27FE78620}" type="slidenum">
              <a:rPr lang="en-US" sz="3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9249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Myriad Pro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F6A534-2F06-4A9B-8F95-9665B72D7049}" type="datetimeFigureOut">
              <a:rPr lang="en-US" sz="3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11/9/2020</a:t>
            </a:fld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Myriad Pro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Myriad Pro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D7E20F-6EA6-4524-8ABB-2E87C332571B}" type="slidenum">
              <a:rPr lang="en-US" sz="3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7980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Myriad Pro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76B117-5A4B-4C85-ADF1-09B925A9152A}" type="datetimeFigureOut">
              <a:rPr lang="en-US" sz="3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11/9/2020</a:t>
            </a:fld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Myriad Pro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Myriad Pro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CFC39A-1B08-4063-AE28-78438A188767}" type="slidenum">
              <a:rPr lang="en-US" sz="3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5526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Myriad Pro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1955FE-E397-483F-A9DC-FF45C5C3776F}" type="datetimeFigureOut">
              <a:rPr lang="en-US" sz="3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11/9/2020</a:t>
            </a:fld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Myriad Pro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Myriad Pro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A57454-E2B3-44B7-A6A6-03CBF79DE803}" type="slidenum">
              <a:rPr lang="en-US" sz="3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8549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Myriad Pro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3DE2A2-0FD3-47BD-AC3A-B0AE1A8DD6BA}" type="datetimeFigureOut">
              <a:rPr lang="en-US" sz="3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11/9/2020</a:t>
            </a:fld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Myriad Pro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Myriad Pro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B7C958-A92F-40A1-96E5-247C953F0021}" type="slidenum">
              <a:rPr lang="en-US" sz="3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6734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51481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7A-6A07-694F-B7D6-6305BD38C7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EB43-FF37-0345-975C-B276F365D3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8007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1566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7A-6A07-694F-B7D6-6305BD38C76E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EB43-FF37-0345-975C-B276F365D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90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6228DA-0B07-4B15-A031-1B6F41B8A50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E41CD-DFD2-4756-9089-949A54F1E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356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C919FF-7B6E-48DE-B11C-ED4CC25E469C}" type="datetimeFigureOut">
              <a:rPr lang="en-US" sz="3200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11/9/2020</a:t>
            </a:fld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3D2A67-D175-4EB6-BE53-4329B01FFBB2}" type="slidenum">
              <a:rPr lang="en-US" sz="3200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1913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7A-6A07-694F-B7D6-6305BD38C76E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EB43-FF37-0345-975C-B276F365D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887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49F030-92FA-431C-B127-2A1007C2EC1D}" type="datetimeFigureOut">
              <a:rPr lang="en-US" sz="3200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11/9/2020</a:t>
            </a:fld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7E6E1A-7BD4-43D5-870E-EBE807874144}" type="slidenum">
              <a:rPr lang="en-US" sz="3200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9590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18DEF2-D213-4C8F-9594-F253DC678ED0}" type="datetimeFigureOut">
              <a:rPr lang="en-US" sz="3200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11/9/2020</a:t>
            </a:fld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0741EA-F94A-4B4A-B248-87B27FE78620}" type="slidenum">
              <a:rPr lang="en-US" sz="3200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2262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2" indent="0">
              <a:buNone/>
              <a:defRPr sz="1400"/>
            </a:lvl2pPr>
            <a:lvl3pPr marL="914363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0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7A-6A07-694F-B7D6-6305BD38C76E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EB43-FF37-0345-975C-B276F365D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002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2" indent="0">
              <a:buNone/>
              <a:defRPr sz="1400"/>
            </a:lvl2pPr>
            <a:lvl3pPr marL="914363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0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7A-6A07-694F-B7D6-6305BD38C76E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EB43-FF37-0345-975C-B276F365D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302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7A-6A07-694F-B7D6-6305BD38C76E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EB43-FF37-0345-975C-B276F365D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997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7A-6A07-694F-B7D6-6305BD38C76E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EB43-FF37-0345-975C-B276F365D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242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3181D7A-A190-9142-8322-F365DBD2D9B6}"/>
              </a:ext>
            </a:extLst>
          </p:cNvPr>
          <p:cNvSpPr txBox="1"/>
          <p:nvPr/>
        </p:nvSpPr>
        <p:spPr>
          <a:xfrm>
            <a:off x="7876671" y="5888621"/>
            <a:ext cx="1401558" cy="382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275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In partnership with:</a:t>
            </a:r>
          </a:p>
          <a:p>
            <a:endParaRPr lang="en-US" sz="1385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011F59-631A-054D-BFDE-199B6A1AD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52" y="5852364"/>
            <a:ext cx="1144782" cy="7003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DC9EFE-CDE5-184F-BE62-719F6D0C4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3489" y="5852364"/>
            <a:ext cx="649059" cy="6490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D1F928-1AAE-CD44-B470-065E19FF43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4740" y="6010578"/>
            <a:ext cx="860683" cy="51431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FC0991-8FCC-5E41-8649-1B5FF862D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5971" y="1795097"/>
            <a:ext cx="5978769" cy="1130788"/>
          </a:xfrm>
          <a:noFill/>
          <a:ln>
            <a:noFill/>
          </a:ln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CE00CFF-9A93-9749-BEFD-CBEC0A1DC6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3509" y="3145692"/>
            <a:ext cx="4923692" cy="1348154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  <a:lvl2pPr marL="351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03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55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06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58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10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6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13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482680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6CBA757-A5D6-2A42-9011-071356BBA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052" y="221029"/>
            <a:ext cx="7509025" cy="879231"/>
          </a:xfrm>
        </p:spPr>
        <p:txBody>
          <a:bodyPr/>
          <a:lstStyle>
            <a:lvl1pPr algn="ctr">
              <a:defRPr>
                <a:solidFill>
                  <a:srgbClr val="152750"/>
                </a:solidFill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07402C-F25F-6B43-B9E4-38E4A7342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052" y="1240693"/>
            <a:ext cx="7509025" cy="4972538"/>
          </a:xfrm>
        </p:spPr>
        <p:txBody>
          <a:bodyPr/>
          <a:lstStyle>
            <a:lvl1pPr>
              <a:defRPr>
                <a:solidFill>
                  <a:srgbClr val="152750"/>
                </a:solidFill>
                <a:latin typeface="Helvetica"/>
                <a:cs typeface="Helvetica"/>
              </a:defRPr>
            </a:lvl1pPr>
            <a:lvl2pPr>
              <a:defRPr>
                <a:solidFill>
                  <a:srgbClr val="152750"/>
                </a:solidFill>
                <a:latin typeface="Helvetica"/>
                <a:cs typeface="Helvetica"/>
              </a:defRPr>
            </a:lvl2pPr>
            <a:lvl3pPr>
              <a:defRPr>
                <a:solidFill>
                  <a:srgbClr val="152750"/>
                </a:solidFill>
                <a:latin typeface="Helvetica"/>
                <a:cs typeface="Helvetica"/>
              </a:defRPr>
            </a:lvl3pPr>
            <a:lvl4pPr>
              <a:defRPr>
                <a:solidFill>
                  <a:srgbClr val="152750"/>
                </a:solidFill>
                <a:latin typeface="Helvetica"/>
                <a:cs typeface="Helvetica"/>
              </a:defRPr>
            </a:lvl4pPr>
            <a:lvl5pPr>
              <a:defRPr>
                <a:solidFill>
                  <a:srgbClr val="152750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122E32-BA0D-8747-B7AD-6B65ADA7DD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65615" y="6293440"/>
            <a:ext cx="615462" cy="37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58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6228DA-0B07-4B15-A031-1B6F41B8A50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E41CD-DFD2-4756-9089-949A54F1E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7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6228DA-0B07-4B15-A031-1B6F41B8A50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E41CD-DFD2-4756-9089-949A54F1E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1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6228DA-0B07-4B15-A031-1B6F41B8A50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E41CD-DFD2-4756-9089-949A54F1E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8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6.jp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4.wmf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 userDrawn="1"/>
        </p:nvSpPr>
        <p:spPr>
          <a:xfrm>
            <a:off x="457200" y="609600"/>
            <a:ext cx="8229600" cy="1371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17" name="Content Placeholder 2"/>
          <p:cNvSpPr txBox="1">
            <a:spLocks/>
          </p:cNvSpPr>
          <p:nvPr userDrawn="1"/>
        </p:nvSpPr>
        <p:spPr>
          <a:xfrm>
            <a:off x="457200" y="19050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21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"/>
            <a:ext cx="6147346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 userDrawn="1"/>
        </p:nvSpPr>
        <p:spPr>
          <a:xfrm>
            <a:off x="-76200" y="6477000"/>
            <a:ext cx="9296400" cy="533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-76200" y="6324600"/>
            <a:ext cx="1524000" cy="5866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46"/>
          <p:cNvSpPr>
            <a:spLocks noChangeArrowheads="1"/>
          </p:cNvSpPr>
          <p:nvPr userDrawn="1"/>
        </p:nvSpPr>
        <p:spPr bwMode="auto">
          <a:xfrm>
            <a:off x="6858000" y="6172200"/>
            <a:ext cx="2514600" cy="6858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baseline="-25000"/>
          </a:p>
        </p:txBody>
      </p:sp>
      <p:pic>
        <p:nvPicPr>
          <p:cNvPr id="26" name="Picture 55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613" y="6326188"/>
            <a:ext cx="712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14"/>
          <p:cNvSpPr txBox="1">
            <a:spLocks noChangeArrowheads="1"/>
          </p:cNvSpPr>
          <p:nvPr userDrawn="1"/>
        </p:nvSpPr>
        <p:spPr bwMode="auto">
          <a:xfrm>
            <a:off x="3268662" y="6537325"/>
            <a:ext cx="35131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000" b="1" i="1" dirty="0">
                <a:solidFill>
                  <a:schemeClr val="bg1"/>
                </a:solidFill>
              </a:rPr>
              <a:t>SBDCMichigan.org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0" y="6120500"/>
            <a:ext cx="1105678" cy="6553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83405"/>
            <a:ext cx="777197" cy="45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9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 userDrawn="1"/>
        </p:nvSpPr>
        <p:spPr>
          <a:xfrm>
            <a:off x="457200" y="609600"/>
            <a:ext cx="8229600" cy="1371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17" name="Content Placeholder 2"/>
          <p:cNvSpPr txBox="1">
            <a:spLocks/>
          </p:cNvSpPr>
          <p:nvPr userDrawn="1"/>
        </p:nvSpPr>
        <p:spPr>
          <a:xfrm>
            <a:off x="457200" y="19050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024"/>
            <a:ext cx="5715000" cy="109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-76200" y="6477000"/>
            <a:ext cx="9296400" cy="533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-76200" y="6324600"/>
            <a:ext cx="1524000" cy="5866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46"/>
          <p:cNvSpPr>
            <a:spLocks noChangeArrowheads="1"/>
          </p:cNvSpPr>
          <p:nvPr userDrawn="1"/>
        </p:nvSpPr>
        <p:spPr bwMode="auto">
          <a:xfrm>
            <a:off x="6858000" y="6172200"/>
            <a:ext cx="2514600" cy="6858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baseline="-25000"/>
          </a:p>
        </p:txBody>
      </p:sp>
      <p:pic>
        <p:nvPicPr>
          <p:cNvPr id="13" name="Picture 55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613" y="6326188"/>
            <a:ext cx="712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4"/>
          <p:cNvSpPr txBox="1">
            <a:spLocks noChangeArrowheads="1"/>
          </p:cNvSpPr>
          <p:nvPr userDrawn="1"/>
        </p:nvSpPr>
        <p:spPr bwMode="auto">
          <a:xfrm>
            <a:off x="3268662" y="6537325"/>
            <a:ext cx="35131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dirty="0">
                <a:solidFill>
                  <a:schemeClr val="bg1"/>
                </a:solidFill>
              </a:rPr>
              <a:t>SBDCMichigan.org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0" y="6120500"/>
            <a:ext cx="1105678" cy="6553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307621"/>
            <a:ext cx="777197" cy="45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 userDrawn="1"/>
        </p:nvSpPr>
        <p:spPr>
          <a:xfrm>
            <a:off x="457200" y="609600"/>
            <a:ext cx="8229600" cy="1371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17" name="Content Placeholder 2"/>
          <p:cNvSpPr txBox="1">
            <a:spLocks/>
          </p:cNvSpPr>
          <p:nvPr userDrawn="1"/>
        </p:nvSpPr>
        <p:spPr>
          <a:xfrm>
            <a:off x="457200" y="19050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76200" y="6477000"/>
            <a:ext cx="9296400" cy="533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-76200" y="6324600"/>
            <a:ext cx="1524000" cy="5866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46"/>
          <p:cNvSpPr>
            <a:spLocks noChangeArrowheads="1"/>
          </p:cNvSpPr>
          <p:nvPr userDrawn="1"/>
        </p:nvSpPr>
        <p:spPr bwMode="auto">
          <a:xfrm>
            <a:off x="6858000" y="6172200"/>
            <a:ext cx="2514600" cy="6858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baseline="-25000"/>
          </a:p>
        </p:txBody>
      </p:sp>
      <p:pic>
        <p:nvPicPr>
          <p:cNvPr id="13" name="Picture 55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613" y="6326188"/>
            <a:ext cx="712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4"/>
          <p:cNvSpPr txBox="1">
            <a:spLocks noChangeArrowheads="1"/>
          </p:cNvSpPr>
          <p:nvPr userDrawn="1"/>
        </p:nvSpPr>
        <p:spPr bwMode="auto">
          <a:xfrm>
            <a:off x="3268662" y="6537325"/>
            <a:ext cx="35131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dirty="0">
                <a:solidFill>
                  <a:schemeClr val="bg1"/>
                </a:solidFill>
              </a:rPr>
              <a:t>SBDCMichigan.org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0" y="6120500"/>
            <a:ext cx="1105678" cy="6553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2792"/>
            <a:ext cx="5734906" cy="11026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91423"/>
            <a:ext cx="777197" cy="45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2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 userDrawn="1"/>
        </p:nvSpPr>
        <p:spPr>
          <a:xfrm>
            <a:off x="457200" y="609600"/>
            <a:ext cx="8229600" cy="1371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17" name="Content Placeholder 2"/>
          <p:cNvSpPr txBox="1">
            <a:spLocks/>
          </p:cNvSpPr>
          <p:nvPr userDrawn="1"/>
        </p:nvSpPr>
        <p:spPr>
          <a:xfrm>
            <a:off x="457200" y="19050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-76200" y="6477000"/>
            <a:ext cx="9296400" cy="533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 userDrawn="1"/>
        </p:nvSpPr>
        <p:spPr>
          <a:xfrm>
            <a:off x="-76200" y="6324600"/>
            <a:ext cx="1524000" cy="5866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76200"/>
            <a:ext cx="5731318" cy="110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46"/>
          <p:cNvSpPr>
            <a:spLocks noChangeArrowheads="1"/>
          </p:cNvSpPr>
          <p:nvPr userDrawn="1"/>
        </p:nvSpPr>
        <p:spPr bwMode="auto">
          <a:xfrm>
            <a:off x="6858000" y="6172200"/>
            <a:ext cx="2514600" cy="6858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baseline="-25000"/>
          </a:p>
        </p:txBody>
      </p:sp>
      <p:pic>
        <p:nvPicPr>
          <p:cNvPr id="10" name="Picture 55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613" y="6326188"/>
            <a:ext cx="712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3268662" y="6537325"/>
            <a:ext cx="35131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dirty="0">
                <a:solidFill>
                  <a:schemeClr val="bg1"/>
                </a:solidFill>
              </a:rPr>
              <a:t>SBDCMichigan.org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2" y="5981700"/>
            <a:ext cx="1179736" cy="76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83405"/>
            <a:ext cx="777197" cy="45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7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 userDrawn="1"/>
        </p:nvSpPr>
        <p:spPr>
          <a:xfrm>
            <a:off x="457200" y="609600"/>
            <a:ext cx="8229600" cy="1371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 userDrawn="1"/>
        </p:nvSpPr>
        <p:spPr>
          <a:xfrm>
            <a:off x="457200" y="19050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ct val="0"/>
              </a:spcAft>
              <a:buFont typeface="Arial" pitchFamily="34" charset="0"/>
              <a:buNone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2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0650"/>
            <a:ext cx="5715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-76200" y="6477000"/>
            <a:ext cx="9296400" cy="533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-76200" y="6324600"/>
            <a:ext cx="1524000" cy="5873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055" name="Oval 46"/>
          <p:cNvSpPr>
            <a:spLocks noChangeArrowheads="1"/>
          </p:cNvSpPr>
          <p:nvPr userDrawn="1"/>
        </p:nvSpPr>
        <p:spPr bwMode="auto">
          <a:xfrm>
            <a:off x="6858000" y="6172200"/>
            <a:ext cx="2514600" cy="6858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aseline="-25000" dirty="0">
              <a:solidFill>
                <a:prstClr val="black"/>
              </a:solidFill>
              <a:latin typeface="Myriad Pro"/>
            </a:endParaRPr>
          </a:p>
        </p:txBody>
      </p:sp>
      <p:pic>
        <p:nvPicPr>
          <p:cNvPr id="2056" name="Picture 55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613" y="6326188"/>
            <a:ext cx="712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4"/>
          <p:cNvSpPr txBox="1">
            <a:spLocks noChangeArrowheads="1"/>
          </p:cNvSpPr>
          <p:nvPr userDrawn="1"/>
        </p:nvSpPr>
        <p:spPr bwMode="auto">
          <a:xfrm>
            <a:off x="3268663" y="6537325"/>
            <a:ext cx="35131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1000" b="1" i="1" dirty="0">
                <a:solidFill>
                  <a:prstClr val="white"/>
                </a:solidFill>
                <a:latin typeface="Myriad Pro"/>
              </a:rPr>
              <a:t>SBDCMichigan.org</a:t>
            </a:r>
          </a:p>
        </p:txBody>
      </p:sp>
      <p:pic>
        <p:nvPicPr>
          <p:cNvPr id="2059" name="Picture 1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5981700"/>
            <a:ext cx="1181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603" y="6291423"/>
            <a:ext cx="777197" cy="45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26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998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</p:sldLayoutIdLst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kscheiber@wccnet.edu" TargetMode="External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6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5971" y="838200"/>
            <a:ext cx="5978769" cy="2087685"/>
          </a:xfrm>
        </p:spPr>
        <p:txBody>
          <a:bodyPr>
            <a:normAutofit fontScale="90000"/>
          </a:bodyPr>
          <a:lstStyle/>
          <a:p>
            <a:r>
              <a:rPr lang="en-US" dirty="0"/>
              <a:t>Avoid Winter Blues &amp; Stay Out of the Red: A Guide to Managing Your Cash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3509" y="3429000"/>
            <a:ext cx="4923692" cy="1064846"/>
          </a:xfrm>
        </p:spPr>
        <p:txBody>
          <a:bodyPr/>
          <a:lstStyle/>
          <a:p>
            <a:r>
              <a:rPr lang="en-US" dirty="0"/>
              <a:t>Michigan Small Business Development Center</a:t>
            </a:r>
          </a:p>
        </p:txBody>
      </p:sp>
    </p:spTree>
    <p:extLst>
      <p:ext uri="{BB962C8B-B14F-4D97-AF65-F5344CB8AC3E}">
        <p14:creationId xmlns:p14="http://schemas.microsoft.com/office/powerpoint/2010/main" val="3623241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F4034-C32C-4402-8393-08B24F24F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052" y="221029"/>
            <a:ext cx="7509025" cy="1455371"/>
          </a:xfrm>
        </p:spPr>
        <p:txBody>
          <a:bodyPr>
            <a:normAutofit/>
          </a:bodyPr>
          <a:lstStyle/>
          <a:p>
            <a:r>
              <a:rPr lang="en-US" dirty="0"/>
              <a:t>Determine what your “long term” (4-6 months) goal is: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20FB69-3A2A-4E45-A66D-CE41DDEF1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052" y="1904999"/>
            <a:ext cx="7509025" cy="4308231"/>
          </a:xfrm>
        </p:spPr>
        <p:txBody>
          <a:bodyPr/>
          <a:lstStyle/>
          <a:p>
            <a:r>
              <a:rPr lang="en-US" sz="2400" dirty="0"/>
              <a:t>Provide essential service to your </a:t>
            </a:r>
            <a:r>
              <a:rPr lang="en-US" sz="2400" dirty="0" smtClean="0"/>
              <a:t>customers / town / employees</a:t>
            </a:r>
            <a:endParaRPr lang="en-US" sz="2400" dirty="0"/>
          </a:p>
          <a:p>
            <a:pPr lvl="1"/>
            <a:r>
              <a:rPr lang="en-US" dirty="0"/>
              <a:t>Restaurants often provide a semblance of normalcy</a:t>
            </a:r>
          </a:p>
          <a:p>
            <a:r>
              <a:rPr lang="en-US" sz="2400" dirty="0"/>
              <a:t>Stay afloat</a:t>
            </a:r>
          </a:p>
          <a:p>
            <a:pPr lvl="1"/>
            <a:r>
              <a:rPr lang="en-US" dirty="0"/>
              <a:t>Do enough business to cover your fixed costs and survive until Spring</a:t>
            </a:r>
          </a:p>
          <a:p>
            <a:r>
              <a:rPr lang="en-US" sz="2400" dirty="0"/>
              <a:t>Take advantage of potential opportunity</a:t>
            </a:r>
          </a:p>
          <a:p>
            <a:pPr lvl="1"/>
            <a:r>
              <a:rPr lang="en-US" dirty="0"/>
              <a:t>With many places closing, there may be a chance to “grow” your brand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209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3"/>
          <p:cNvSpPr>
            <a:spLocks noChangeArrowheads="1"/>
          </p:cNvSpPr>
          <p:nvPr/>
        </p:nvSpPr>
        <p:spPr bwMode="auto">
          <a:xfrm>
            <a:off x="219075" y="2558186"/>
            <a:ext cx="6564312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algn="l">
              <a:spcAft>
                <a:spcPts val="1200"/>
              </a:spcAft>
              <a:buFont typeface="Arial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Myriad Pro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838" y="1300055"/>
            <a:ext cx="7758873" cy="5999519"/>
          </a:xfrm>
        </p:spPr>
        <p:txBody>
          <a:bodyPr>
            <a:noAutofit/>
          </a:bodyPr>
          <a:lstStyle/>
          <a:p>
            <a:r>
              <a:rPr lang="en-US" dirty="0"/>
              <a:t>To achieve your long-term goal, think “short term” </a:t>
            </a:r>
            <a:br>
              <a:rPr lang="en-US" dirty="0"/>
            </a:br>
            <a:r>
              <a:rPr lang="en-US" dirty="0"/>
              <a:t>(4-6 weeks) and what steps can you take.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C91489-5961-4304-AEB5-03678D1ED5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58" b="29091"/>
          <a:stretch/>
        </p:blipFill>
        <p:spPr>
          <a:xfrm>
            <a:off x="2473221" y="544372"/>
            <a:ext cx="5238750" cy="201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59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4C851-90FD-4211-AFFC-AD05B8C9A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052" y="221029"/>
            <a:ext cx="7509025" cy="1150571"/>
          </a:xfrm>
        </p:spPr>
        <p:txBody>
          <a:bodyPr>
            <a:normAutofit fontScale="90000"/>
          </a:bodyPr>
          <a:lstStyle/>
          <a:p>
            <a:r>
              <a:rPr lang="en-US" dirty="0"/>
              <a:t>Factors to consider when evaluating your options: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F3C3E-2BDE-4A75-82AC-1A45AA6A2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052" y="1676399"/>
            <a:ext cx="7509025" cy="4648201"/>
          </a:xfrm>
        </p:spPr>
        <p:txBody>
          <a:bodyPr>
            <a:normAutofit/>
          </a:bodyPr>
          <a:lstStyle/>
          <a:p>
            <a:r>
              <a:rPr lang="en-US" dirty="0"/>
              <a:t>Sudden changes in State requirements </a:t>
            </a:r>
          </a:p>
          <a:p>
            <a:r>
              <a:rPr lang="en-US" dirty="0"/>
              <a:t>Seating capacity limitations</a:t>
            </a:r>
          </a:p>
          <a:p>
            <a:r>
              <a:rPr lang="en-US" dirty="0"/>
              <a:t>Customer perceptions of safety</a:t>
            </a:r>
          </a:p>
          <a:p>
            <a:r>
              <a:rPr lang="en-US" dirty="0"/>
              <a:t>Potential supply chain issues</a:t>
            </a:r>
          </a:p>
          <a:p>
            <a:r>
              <a:rPr lang="en-US" dirty="0"/>
              <a:t>Staffing issues</a:t>
            </a:r>
          </a:p>
          <a:p>
            <a:r>
              <a:rPr lang="en-US" dirty="0"/>
              <a:t>Outside dining no longer a viable option</a:t>
            </a:r>
          </a:p>
          <a:p>
            <a:r>
              <a:rPr lang="en-US" dirty="0"/>
              <a:t>High overhead and low revenues</a:t>
            </a:r>
          </a:p>
          <a:p>
            <a:r>
              <a:rPr lang="en-US" dirty="0"/>
              <a:t>Increased “plate” costs due to the cost of packaging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703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3810000" y="2514600"/>
            <a:ext cx="487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buFontTx/>
              <a:buChar char="•"/>
            </a:pPr>
            <a:endParaRPr lang="en-US" sz="3200" b="1">
              <a:solidFill>
                <a:srgbClr val="FFCC66"/>
              </a:solidFill>
              <a:latin typeface="Myriad Pro" pitchFamily="34" charset="0"/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3962400" y="1638300"/>
            <a:ext cx="457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endParaRPr lang="en-US" sz="3200">
              <a:latin typeface="Myriad Pro" pitchFamily="34" charset="0"/>
            </a:endParaRPr>
          </a:p>
        </p:txBody>
      </p:sp>
      <p:sp>
        <p:nvSpPr>
          <p:cNvPr id="74757" name="WordArt 5"/>
          <p:cNvSpPr>
            <a:spLocks noChangeArrowheads="1" noChangeShapeType="1" noTextEdit="1"/>
          </p:cNvSpPr>
          <p:nvPr/>
        </p:nvSpPr>
        <p:spPr bwMode="auto">
          <a:xfrm>
            <a:off x="928688" y="2060575"/>
            <a:ext cx="685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60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006666">
                    <a:alpha val="79999"/>
                  </a:srgbClr>
                </a:outerShdw>
              </a:effectLst>
              <a:latin typeface="Comic Sans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052" y="2743200"/>
            <a:ext cx="7509025" cy="2971800"/>
          </a:xfrm>
        </p:spPr>
        <p:txBody>
          <a:bodyPr>
            <a:normAutofit/>
          </a:bodyPr>
          <a:lstStyle/>
          <a:p>
            <a:r>
              <a:rPr lang="en-US" dirty="0"/>
              <a:t>Take proactive steps to overcome obstacles to </a:t>
            </a:r>
            <a:br>
              <a:rPr lang="en-US" dirty="0"/>
            </a:br>
            <a:r>
              <a:rPr lang="en-US" dirty="0"/>
              <a:t>achieving your goal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F9EB23-904F-4AAF-B3D0-C476685694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0" b="25044"/>
          <a:stretch/>
        </p:blipFill>
        <p:spPr>
          <a:xfrm>
            <a:off x="2590800" y="685800"/>
            <a:ext cx="4876800" cy="164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49617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8FC0E-1D10-43DD-96C9-5CF838AC5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Develop a Plan 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606A0-CB2B-400C-B7F2-0B7C72304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Provide delivery</a:t>
            </a:r>
          </a:p>
          <a:p>
            <a:r>
              <a:rPr lang="en-US" dirty="0"/>
              <a:t>Communicate regularly with your customer base</a:t>
            </a:r>
          </a:p>
          <a:p>
            <a:r>
              <a:rPr lang="en-US" dirty="0"/>
              <a:t>Don’t ease up on safety protocols</a:t>
            </a:r>
          </a:p>
          <a:p>
            <a:r>
              <a:rPr lang="en-US" dirty="0"/>
              <a:t>Reduce hours or days of the week to be opened</a:t>
            </a:r>
          </a:p>
          <a:p>
            <a:r>
              <a:rPr lang="en-US" dirty="0"/>
              <a:t>Get your menu online for ordering and payment</a:t>
            </a:r>
          </a:p>
          <a:p>
            <a:r>
              <a:rPr lang="en-US" dirty="0"/>
              <a:t>Consider reservations </a:t>
            </a:r>
          </a:p>
          <a:p>
            <a:r>
              <a:rPr lang="en-US" dirty="0"/>
              <a:t>Have your customers pre-order their food to maximize customer “turns”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766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Develop a Plan B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Consider adding a “Covid” or “PPE” surcharge </a:t>
            </a:r>
          </a:p>
          <a:p>
            <a:r>
              <a:rPr lang="en-US" dirty="0" smtClean="0"/>
              <a:t>Consider </a:t>
            </a:r>
            <a:r>
              <a:rPr lang="en-US" dirty="0"/>
              <a:t>changing your menu</a:t>
            </a:r>
          </a:p>
          <a:p>
            <a:r>
              <a:rPr lang="en-US" dirty="0"/>
              <a:t>Don’t worry about selling out of an item-that is good, no waste</a:t>
            </a:r>
          </a:p>
          <a:p>
            <a:r>
              <a:rPr lang="en-US" dirty="0"/>
              <a:t>Don’t assume diners need silverware napkins-ask</a:t>
            </a:r>
          </a:p>
          <a:p>
            <a:r>
              <a:rPr lang="en-US" dirty="0"/>
              <a:t>Daily inventory crucial-cut out the waste</a:t>
            </a:r>
          </a:p>
          <a:p>
            <a:r>
              <a:rPr lang="en-US" dirty="0"/>
              <a:t>Communicate regularly with your suppliers to get a heads up on shortages</a:t>
            </a:r>
          </a:p>
          <a:p>
            <a:r>
              <a:rPr lang="en-US" dirty="0"/>
              <a:t>Consider what you do best and do nothing else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413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How do these steps impact my cash flow?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052" y="1371600"/>
            <a:ext cx="7749348" cy="5105400"/>
          </a:xfrm>
        </p:spPr>
        <p:txBody>
          <a:bodyPr numCol="2" spcCol="274320"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dirty="0"/>
              <a:t>A Cash Flow projection is simply “money in-money out”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dirty="0"/>
              <a:t>Know your fixed costs (rent, utilities, insurance, etc.)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dirty="0"/>
              <a:t>Fixed costs are often not in your control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dirty="0"/>
              <a:t>Determine if there is any way you can reduce or eliminate these costs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dirty="0"/>
              <a:t>You have some control on your variable costs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dirty="0"/>
              <a:t>Food/beverage costs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dirty="0"/>
              <a:t>Direct labor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dirty="0"/>
              <a:t>Packaging costs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dirty="0"/>
              <a:t>Project your sales revenue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dirty="0"/>
              <a:t>What is your average ticket?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dirty="0"/>
              <a:t>Use your POS to help with this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dirty="0"/>
              <a:t>Keep in mind your average ticket may change if you change your menu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dirty="0"/>
              <a:t>How many tickets can you reasonably do?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dirty="0"/>
              <a:t>Be conservative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dirty="0"/>
              <a:t>Remember your capacity may be different than in the past</a:t>
            </a:r>
          </a:p>
          <a:p>
            <a:pPr>
              <a:spcBef>
                <a:spcPts val="600"/>
              </a:spcBef>
            </a:pPr>
            <a:endParaRPr lang="en-US" sz="1800" dirty="0"/>
          </a:p>
          <a:p>
            <a:endParaRPr lang="en-US" sz="2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18B86A-C0FC-4FD9-83FD-5AC6B00DEDBE}"/>
              </a:ext>
            </a:extLst>
          </p:cNvPr>
          <p:cNvCxnSpPr/>
          <p:nvPr/>
        </p:nvCxnSpPr>
        <p:spPr>
          <a:xfrm>
            <a:off x="5029200" y="1447800"/>
            <a:ext cx="0" cy="50292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992380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1029"/>
            <a:ext cx="2133601" cy="6636971"/>
          </a:xfrm>
        </p:spPr>
        <p:txBody>
          <a:bodyPr>
            <a:noAutofit/>
          </a:bodyPr>
          <a:lstStyle/>
          <a:p>
            <a:r>
              <a:rPr lang="en-US" sz="2800" dirty="0">
                <a:latin typeface="Rockwell" pitchFamily="18" charset="0"/>
              </a:rPr>
              <a:t>Cash Flow Projections Tool</a:t>
            </a:r>
          </a:p>
        </p:txBody>
      </p:sp>
      <p:pic>
        <p:nvPicPr>
          <p:cNvPr id="9" name="Picture 8" descr="Copy of Restaurant Scenario Cash flow  [Compatibility Mode] - Excel">
            <a:extLst>
              <a:ext uri="{FF2B5EF4-FFF2-40B4-BE49-F238E27FC236}">
                <a16:creationId xmlns:a16="http://schemas.microsoft.com/office/drawing/2014/main" id="{9CCEBCE6-5CE2-41FF-9E44-DCC317CE43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" t="24027" r="63742" b="6847"/>
          <a:stretch/>
        </p:blipFill>
        <p:spPr>
          <a:xfrm>
            <a:off x="3549261" y="838200"/>
            <a:ext cx="5366138" cy="582595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AC34BC-FEAD-4B41-A16B-617D14E434CB}"/>
              </a:ext>
            </a:extLst>
          </p:cNvPr>
          <p:cNvCxnSpPr>
            <a:cxnSpLocks/>
          </p:cNvCxnSpPr>
          <p:nvPr/>
        </p:nvCxnSpPr>
        <p:spPr>
          <a:xfrm>
            <a:off x="3200400" y="609600"/>
            <a:ext cx="0" cy="613075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888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FB1C4-65F5-4BBA-894B-ACC9904EF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052" y="568569"/>
            <a:ext cx="7509025" cy="879231"/>
          </a:xfrm>
        </p:spPr>
        <p:txBody>
          <a:bodyPr/>
          <a:lstStyle/>
          <a:p>
            <a:r>
              <a:rPr lang="en-US" dirty="0"/>
              <a:t>RestaurantOwner.com</a:t>
            </a:r>
          </a:p>
        </p:txBody>
      </p:sp>
      <p:pic>
        <p:nvPicPr>
          <p:cNvPr id="5" name="Picture 4" descr="Restaurant Business Plans, Systems, Checklists &amp; Training, POS, Startup Tools &amp; Resources - Mozilla Firefox">
            <a:extLst>
              <a:ext uri="{FF2B5EF4-FFF2-40B4-BE49-F238E27FC236}">
                <a16:creationId xmlns:a16="http://schemas.microsoft.com/office/drawing/2014/main" id="{82F5D846-5F98-4DDB-BCCB-ABD3F63255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2222" r="3333" b="20555"/>
          <a:stretch/>
        </p:blipFill>
        <p:spPr>
          <a:xfrm>
            <a:off x="729564" y="1524000"/>
            <a:ext cx="8382000" cy="3352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05B87A-1CDC-4728-98F4-56DD02E0C222}"/>
              </a:ext>
            </a:extLst>
          </p:cNvPr>
          <p:cNvSpPr txBox="1"/>
          <p:nvPr/>
        </p:nvSpPr>
        <p:spPr>
          <a:xfrm>
            <a:off x="1371600" y="52578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 receive your 1-year free subscription, email Kory </a:t>
            </a:r>
            <a:r>
              <a:rPr lang="de-DE" sz="2000" dirty="0"/>
              <a:t>Scheiber at  </a:t>
            </a:r>
            <a:r>
              <a:rPr lang="de-DE" sz="2000" dirty="0">
                <a:hlinkClick r:id="rId3"/>
              </a:rPr>
              <a:t>kscheiber@wccnet.edu</a:t>
            </a:r>
            <a:r>
              <a:rPr lang="de-DE" sz="2000" dirty="0"/>
              <a:t> or call 734-477-8762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96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339A0-0168-42B7-ABB0-144DA5148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052" y="1676400"/>
            <a:ext cx="7509025" cy="2286000"/>
          </a:xfrm>
        </p:spPr>
        <p:txBody>
          <a:bodyPr/>
          <a:lstStyle/>
          <a:p>
            <a:r>
              <a:rPr lang="en-US" dirty="0"/>
              <a:t>Questions and Discussion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C621CB-BD66-42CA-AE26-0C4ACF83A2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63" b="28842"/>
          <a:stretch/>
        </p:blipFill>
        <p:spPr>
          <a:xfrm>
            <a:off x="2643042" y="838200"/>
            <a:ext cx="385791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55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2F312-7A1E-4302-95DE-A628FB3F8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159369"/>
            <a:ext cx="7151077" cy="879231"/>
          </a:xfrm>
        </p:spPr>
        <p:txBody>
          <a:bodyPr/>
          <a:lstStyle/>
          <a:p>
            <a:r>
              <a:rPr lang="en-US" dirty="0"/>
              <a:t>Introductions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2DB5F0-E1C2-446F-8AC4-C9A0CC41A3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8" b="18182"/>
          <a:stretch/>
        </p:blipFill>
        <p:spPr>
          <a:xfrm>
            <a:off x="2438400" y="946144"/>
            <a:ext cx="52387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73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Michigan SBDC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052" y="1240693"/>
            <a:ext cx="3374525" cy="26520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/>
              <a:t>Funded through a cooperative agreement with the </a:t>
            </a:r>
          </a:p>
          <a:p>
            <a:r>
              <a:rPr lang="en-US" sz="1800" dirty="0"/>
              <a:t>U.S. Small Business Administration (SBA)</a:t>
            </a:r>
          </a:p>
          <a:p>
            <a:r>
              <a:rPr lang="en-US" sz="1800" dirty="0"/>
              <a:t>Michigan Economic Development Corporation (MEDC) </a:t>
            </a:r>
          </a:p>
          <a:p>
            <a:r>
              <a:rPr lang="en-US" sz="1800" dirty="0"/>
              <a:t>Matching funds from Local Network partners in each region.  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 descr="SBDC-MI-MAP-20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725" y="1417638"/>
            <a:ext cx="4879927" cy="487992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445748" y="4549558"/>
            <a:ext cx="2962378" cy="2715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152750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152750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152750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52750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52750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66052" y="3920976"/>
            <a:ext cx="4472748" cy="27159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152750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152750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152750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52750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52750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Rockwell"/>
                <a:cs typeface="Rockwell"/>
              </a:rPr>
              <a:t>John Schmitt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Rockwell"/>
                <a:cs typeface="Rockwell"/>
              </a:rPr>
              <a:t>Southwest Michigan Region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Rockwell"/>
                <a:cs typeface="Rockwell"/>
              </a:rPr>
              <a:t>269-387-6004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Rockwell"/>
              <a:cs typeface="Rockwel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Rockwell"/>
                <a:cs typeface="Rockwell"/>
              </a:rPr>
              <a:t>Shawn </a:t>
            </a:r>
            <a:r>
              <a:rPr lang="en-US" sz="2000" b="1" dirty="0" err="1">
                <a:latin typeface="Rockwell"/>
                <a:cs typeface="Rockwell"/>
              </a:rPr>
              <a:t>Preissle</a:t>
            </a:r>
            <a:endParaRPr lang="en-US" sz="2000" b="1" dirty="0">
              <a:latin typeface="Rockwell"/>
              <a:cs typeface="Rockwel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Rockwell"/>
                <a:cs typeface="Rockwell"/>
              </a:rPr>
              <a:t>Greater Washtenaw Region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000" b="1" dirty="0" smtClean="0">
                <a:latin typeface="+mn-lt"/>
              </a:rPr>
              <a:t>734-249-5986</a:t>
            </a:r>
            <a:endParaRPr lang="en-US" sz="2000" b="1" dirty="0">
              <a:latin typeface="+mn-lt"/>
              <a:cs typeface="Rockwel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Rockwell"/>
              <a:cs typeface="Rockwel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Rockwell"/>
                <a:cs typeface="Rockwell"/>
              </a:rPr>
              <a:t>SBDCMichigan.org</a:t>
            </a:r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142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Michigan SBDC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052" y="1240693"/>
            <a:ext cx="3089673" cy="4972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Funded through a cooperative agreement with the </a:t>
            </a:r>
          </a:p>
          <a:p>
            <a:r>
              <a:rPr lang="en-US" sz="1600" dirty="0"/>
              <a:t>U.S. Small Business Administration (SBA)</a:t>
            </a:r>
          </a:p>
          <a:p>
            <a:r>
              <a:rPr lang="en-US" sz="1600" dirty="0"/>
              <a:t>Michigan Economic Development Corporation (MEDC) </a:t>
            </a:r>
          </a:p>
          <a:p>
            <a:r>
              <a:rPr lang="en-US" sz="1600" dirty="0"/>
              <a:t>Matching funds from Local Network partners in each region.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BDC-MI-MAP-20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725" y="1417638"/>
            <a:ext cx="4879927" cy="487992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445748" y="4549558"/>
            <a:ext cx="2962378" cy="2715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152750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152750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152750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52750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52750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66052" y="4232180"/>
            <a:ext cx="4701347" cy="19382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152750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152750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152750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52750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52750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Rockwell"/>
                <a:cs typeface="Rockwell"/>
              </a:rPr>
              <a:t>John Schmitt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Rockwell"/>
                <a:cs typeface="Rockwell"/>
              </a:rPr>
              <a:t>Southwest Michigan Region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Rockwell"/>
              <a:cs typeface="Rockwel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Rockwell"/>
                <a:cs typeface="Rockwell"/>
              </a:rPr>
              <a:t>Shawn </a:t>
            </a:r>
            <a:r>
              <a:rPr lang="en-US" sz="2000" b="1" dirty="0" err="1">
                <a:latin typeface="Rockwell"/>
                <a:cs typeface="Rockwell"/>
              </a:rPr>
              <a:t>Preissle</a:t>
            </a:r>
            <a:endParaRPr lang="en-US" sz="2000" b="1" dirty="0">
              <a:latin typeface="Rockwell"/>
              <a:cs typeface="Rockwel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Rockwell"/>
                <a:cs typeface="Rockwell"/>
              </a:rPr>
              <a:t>Greater Washtenaw Region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Rockwell"/>
              <a:cs typeface="Rockwel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Rockwell"/>
                <a:cs typeface="Rockwell"/>
              </a:rPr>
              <a:t>SBDCMichigan.org</a:t>
            </a:r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142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Michigan SBDC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cost 1:1 business consulting</a:t>
            </a:r>
          </a:p>
          <a:p>
            <a:r>
              <a:rPr lang="en-US" dirty="0"/>
              <a:t>Business education</a:t>
            </a:r>
          </a:p>
          <a:p>
            <a:r>
              <a:rPr lang="en-US" dirty="0"/>
              <a:t>Information-based planning through (secondary) market research</a:t>
            </a:r>
          </a:p>
          <a:p>
            <a:r>
              <a:rPr lang="en-US" dirty="0"/>
              <a:t>Technology </a:t>
            </a:r>
            <a:r>
              <a:rPr lang="en-US" dirty="0" smtClean="0"/>
              <a:t>commercialization</a:t>
            </a:r>
          </a:p>
          <a:p>
            <a:r>
              <a:rPr lang="en-US" dirty="0" smtClean="0"/>
              <a:t>CARES Act Services (temporary)</a:t>
            </a:r>
          </a:p>
          <a:p>
            <a:pPr lvl="1"/>
            <a:r>
              <a:rPr lang="en-US" dirty="0" smtClean="0"/>
              <a:t>Industry experts</a:t>
            </a:r>
          </a:p>
          <a:p>
            <a:pPr lvl="1"/>
            <a:r>
              <a:rPr lang="en-US" dirty="0" smtClean="0"/>
              <a:t>Service providers</a:t>
            </a:r>
          </a:p>
          <a:p>
            <a:pPr lvl="1"/>
            <a:r>
              <a:rPr lang="en-US" dirty="0" smtClean="0"/>
              <a:t>Contractors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294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Michigan SBDC </a:t>
            </a:r>
            <a:br>
              <a:rPr lang="en-US" dirty="0"/>
            </a:br>
            <a:r>
              <a:rPr lang="en-US" dirty="0"/>
              <a:t>Business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Take advantage of in-person and online learning opportunities for entrepreneurs. The MI-SBDC offers a variety of trainings presented by experienced professionals who can help you start and grow your business. </a:t>
            </a:r>
          </a:p>
          <a:p>
            <a:pPr marL="0" indent="0">
              <a:buNone/>
            </a:pPr>
            <a:r>
              <a:rPr lang="en-US" sz="1800" b="1" dirty="0"/>
              <a:t>Register at </a:t>
            </a:r>
            <a:r>
              <a:rPr lang="en-US" sz="1800" b="1" dirty="0" err="1"/>
              <a:t>SBDCMichigan.org</a:t>
            </a:r>
            <a:r>
              <a:rPr lang="en-US" sz="1800" b="1" dirty="0"/>
              <a:t>/training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63469" y="2897481"/>
            <a:ext cx="3518976" cy="317029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152750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152750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152750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52750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52750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/>
              <a:t>Topics Include:</a:t>
            </a:r>
          </a:p>
          <a:p>
            <a:pPr marL="4000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/>
              <a:t>Starting a Business</a:t>
            </a:r>
          </a:p>
          <a:p>
            <a:pPr marL="4000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/>
              <a:t>Business Plan</a:t>
            </a:r>
          </a:p>
          <a:p>
            <a:pPr marL="4000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/>
              <a:t>Financial and Accounting</a:t>
            </a:r>
          </a:p>
          <a:p>
            <a:pPr marL="4000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/>
              <a:t>Customer Relations</a:t>
            </a:r>
          </a:p>
          <a:p>
            <a:pPr marL="4000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/>
              <a:t>Government Contracting</a:t>
            </a:r>
          </a:p>
          <a:p>
            <a:pPr marL="4000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/>
              <a:t>Internet and Social Media</a:t>
            </a:r>
          </a:p>
          <a:p>
            <a:pPr marL="4000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/>
              <a:t>Legal</a:t>
            </a:r>
          </a:p>
          <a:p>
            <a:pPr marL="4000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/>
              <a:t>Management</a:t>
            </a:r>
          </a:p>
          <a:p>
            <a:pPr marL="4000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/>
              <a:t>Marketing and Sales</a:t>
            </a:r>
          </a:p>
          <a:p>
            <a:endParaRPr lang="en-US" sz="1800" dirty="0"/>
          </a:p>
          <a:p>
            <a:endParaRPr lang="en-US" sz="1800" b="1" dirty="0"/>
          </a:p>
        </p:txBody>
      </p:sp>
      <p:pic>
        <p:nvPicPr>
          <p:cNvPr id="5" name="Picture 4" descr="Meeting Ima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115" y="3151481"/>
            <a:ext cx="3866444" cy="257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67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9A908FB-4365-46E7-BDDE-F657AC41C1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-18393" y="0"/>
            <a:ext cx="9144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8D38C3-D1DC-40E0-B28D-E95700D045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02" t="14242" r="5826" b="10192"/>
          <a:stretch/>
        </p:blipFill>
        <p:spPr>
          <a:xfrm>
            <a:off x="495300" y="812936"/>
            <a:ext cx="8229600" cy="53592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6FB9A65-AF39-4D25-9BBE-856CD43BC7AC}"/>
              </a:ext>
            </a:extLst>
          </p:cNvPr>
          <p:cNvSpPr/>
          <p:nvPr/>
        </p:nvSpPr>
        <p:spPr>
          <a:xfrm>
            <a:off x="629307" y="1815007"/>
            <a:ext cx="784860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8138" indent="-338138">
              <a:spcBef>
                <a:spcPts val="600"/>
              </a:spcBef>
              <a:buFontTx/>
              <a:buChar char="•"/>
            </a:pPr>
            <a:r>
              <a:rPr lang="en-US" sz="3600" dirty="0">
                <a:solidFill>
                  <a:schemeClr val="bg1"/>
                </a:solidFill>
                <a:latin typeface="Helvetica" pitchFamily="34" charset="0"/>
                <a:cs typeface="Times New Roman" pitchFamily="18" charset="0"/>
              </a:rPr>
              <a:t>Preparing a strategy for the next six months</a:t>
            </a:r>
          </a:p>
          <a:p>
            <a:pPr marL="338138" indent="-338138">
              <a:spcBef>
                <a:spcPts val="600"/>
              </a:spcBef>
              <a:buFontTx/>
              <a:buChar char="•"/>
            </a:pPr>
            <a:r>
              <a:rPr lang="en-US" sz="3600" dirty="0">
                <a:solidFill>
                  <a:schemeClr val="bg1"/>
                </a:solidFill>
                <a:latin typeface="Helvetica" pitchFamily="34" charset="0"/>
                <a:cs typeface="Times New Roman" pitchFamily="18" charset="0"/>
              </a:rPr>
              <a:t>Setting achievable goals</a:t>
            </a:r>
          </a:p>
          <a:p>
            <a:pPr marL="338138" indent="-338138">
              <a:spcBef>
                <a:spcPts val="600"/>
              </a:spcBef>
              <a:buFontTx/>
              <a:buChar char="•"/>
            </a:pPr>
            <a:r>
              <a:rPr lang="en-US" sz="3600" dirty="0">
                <a:solidFill>
                  <a:schemeClr val="bg1"/>
                </a:solidFill>
                <a:latin typeface="Helvetica" pitchFamily="34" charset="0"/>
                <a:cs typeface="Times New Roman" pitchFamily="18" charset="0"/>
              </a:rPr>
              <a:t>Learning the keys to developing a realistic cash flow forecast</a:t>
            </a:r>
          </a:p>
          <a:p>
            <a:pPr marL="338138" indent="-338138">
              <a:spcBef>
                <a:spcPts val="600"/>
              </a:spcBef>
              <a:buFontTx/>
              <a:buChar char="•"/>
            </a:pPr>
            <a:r>
              <a:rPr lang="en-US" sz="3600" dirty="0">
                <a:solidFill>
                  <a:schemeClr val="bg1"/>
                </a:solidFill>
                <a:latin typeface="Helvetica" pitchFamily="34" charset="0"/>
                <a:cs typeface="Times New Roman" pitchFamily="18" charset="0"/>
              </a:rPr>
              <a:t>Answering your questions </a:t>
            </a:r>
            <a:endParaRPr lang="en-US" sz="36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726066B-554B-4B61-8B74-EF2899FA0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05447"/>
            <a:ext cx="8229600" cy="87923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555021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Cash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Cash Flow is the way that money comes into and leaves your business.</a:t>
            </a:r>
          </a:p>
          <a:p>
            <a:r>
              <a:rPr lang="en-US" dirty="0"/>
              <a:t>While related to profit, it is different:  you can be profitable and still run out of cash.  </a:t>
            </a:r>
          </a:p>
          <a:p>
            <a:r>
              <a:rPr lang="en-US" dirty="0"/>
              <a:t>By completing a rigorous Cash Flow Projection you should know if you will have enough cash to make it through the next      4 – 6 months.</a:t>
            </a:r>
          </a:p>
        </p:txBody>
      </p:sp>
    </p:spTree>
    <p:extLst>
      <p:ext uri="{BB962C8B-B14F-4D97-AF65-F5344CB8AC3E}">
        <p14:creationId xmlns:p14="http://schemas.microsoft.com/office/powerpoint/2010/main" val="305687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052" y="304799"/>
            <a:ext cx="7509025" cy="1142999"/>
          </a:xfrm>
        </p:spPr>
        <p:txBody>
          <a:bodyPr>
            <a:normAutofit fontScale="90000"/>
          </a:bodyPr>
          <a:lstStyle/>
          <a:p>
            <a:r>
              <a:rPr lang="en-US" dirty="0"/>
              <a:t>Understanding Cash Flow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052" y="1676400"/>
            <a:ext cx="7509025" cy="4536830"/>
          </a:xfrm>
        </p:spPr>
        <p:txBody>
          <a:bodyPr>
            <a:normAutofit/>
          </a:bodyPr>
          <a:lstStyle/>
          <a:p>
            <a:r>
              <a:rPr lang="en-US" dirty="0"/>
              <a:t>If it looks like you won’t have enough cash, what steps can you take? </a:t>
            </a:r>
          </a:p>
          <a:p>
            <a:pPr lvl="1"/>
            <a:r>
              <a:rPr lang="en-US" sz="2800" dirty="0"/>
              <a:t>Make operational changes (more to follow)</a:t>
            </a:r>
          </a:p>
          <a:p>
            <a:pPr lvl="1"/>
            <a:r>
              <a:rPr lang="en-US" sz="2800" dirty="0"/>
              <a:t>Borrow money / seek investors</a:t>
            </a:r>
          </a:p>
          <a:p>
            <a:pPr lvl="1"/>
            <a:r>
              <a:rPr lang="en-US" sz="2800" dirty="0"/>
              <a:t>Cut your losses</a:t>
            </a:r>
          </a:p>
          <a:p>
            <a:r>
              <a:rPr lang="en-US" dirty="0"/>
              <a:t>Speak with a local MI-SBDC Business Counselor</a:t>
            </a:r>
          </a:p>
        </p:txBody>
      </p:sp>
    </p:spTree>
    <p:extLst>
      <p:ext uri="{BB962C8B-B14F-4D97-AF65-F5344CB8AC3E}">
        <p14:creationId xmlns:p14="http://schemas.microsoft.com/office/powerpoint/2010/main" val="2179914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166052" y="221029"/>
            <a:ext cx="7749348" cy="206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/>
          <a:p>
            <a:r>
              <a:rPr lang="en-US" dirty="0"/>
              <a:t>What do the next few months look like for Restaurants?</a:t>
            </a:r>
          </a:p>
        </p:txBody>
      </p:sp>
      <p:sp>
        <p:nvSpPr>
          <p:cNvPr id="66563" name="Rectangle 37"/>
          <p:cNvSpPr>
            <a:spLocks noChangeArrowheads="1"/>
          </p:cNvSpPr>
          <p:nvPr/>
        </p:nvSpPr>
        <p:spPr bwMode="auto">
          <a:xfrm>
            <a:off x="1519238" y="708025"/>
            <a:ext cx="72374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3200" b="1">
              <a:latin typeface="Myriad Pro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7838" y="2967038"/>
            <a:ext cx="2746375" cy="2400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15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4FAD1-A846-477F-A4C3-2CB06191A7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8097" b="3751"/>
          <a:stretch/>
        </p:blipFill>
        <p:spPr>
          <a:xfrm>
            <a:off x="2109787" y="1957021"/>
            <a:ext cx="5717561" cy="419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5878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SBDC_Powerpoint_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C554288642674381261A526F432770" ma:contentTypeVersion="0" ma:contentTypeDescription="Create a new document." ma:contentTypeScope="" ma:versionID="a7514280961850569566f536f39de7e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07B265-ECDD-44B2-8732-3566A8E2C7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BA7805-7C8D-466C-A092-D437B6C8D6ED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04E8FE5-D3AB-49BE-B15F-30AC3ED8B0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972</Words>
  <Application>Microsoft Office PowerPoint</Application>
  <PresentationFormat>On-screen Show (4:3)</PresentationFormat>
  <Paragraphs>165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Arial</vt:lpstr>
      <vt:lpstr>Calibri</vt:lpstr>
      <vt:lpstr>Comic Sans MS</vt:lpstr>
      <vt:lpstr>Helvetica</vt:lpstr>
      <vt:lpstr>Helvetica Neue Light</vt:lpstr>
      <vt:lpstr>Myriad Pro</vt:lpstr>
      <vt:lpstr>Rockwell</vt:lpstr>
      <vt:lpstr>Times New Roman</vt:lpstr>
      <vt:lpstr>Tw Cen MT</vt:lpstr>
      <vt:lpstr>1_Office Theme</vt:lpstr>
      <vt:lpstr>2_Office Theme</vt:lpstr>
      <vt:lpstr>3_Office Theme</vt:lpstr>
      <vt:lpstr>4_Office Theme</vt:lpstr>
      <vt:lpstr>5_Office Theme</vt:lpstr>
      <vt:lpstr>MSBDC_Powerpoint_Template</vt:lpstr>
      <vt:lpstr>Avoid Winter Blues &amp; Stay Out of the Red: A Guide to Managing Your Cash </vt:lpstr>
      <vt:lpstr>Introductions</vt:lpstr>
      <vt:lpstr>The Michigan SBDC</vt:lpstr>
      <vt:lpstr>Michigan SBDC Services</vt:lpstr>
      <vt:lpstr>Michigan SBDC  Business Education</vt:lpstr>
      <vt:lpstr>Objectives</vt:lpstr>
      <vt:lpstr>Understanding Cash Flow</vt:lpstr>
      <vt:lpstr>Understanding Cash Flow (continued)</vt:lpstr>
      <vt:lpstr>What do the next few months look like for Restaurants?</vt:lpstr>
      <vt:lpstr>Determine what your “long term” (4-6 months) goal is:</vt:lpstr>
      <vt:lpstr>To achieve your long-term goal, think “short term”  (4-6 weeks) and what steps can you take.</vt:lpstr>
      <vt:lpstr>Factors to consider when evaluating your options:</vt:lpstr>
      <vt:lpstr>Take proactive steps to overcome obstacles to  achieving your goal</vt:lpstr>
      <vt:lpstr>Develop a Plan B</vt:lpstr>
      <vt:lpstr>Develop a Plan B (continued)</vt:lpstr>
      <vt:lpstr>How do these steps impact my cash flow?</vt:lpstr>
      <vt:lpstr>Cash Flow Projections Tool</vt:lpstr>
      <vt:lpstr>RestaurantOwner.com</vt:lpstr>
      <vt:lpstr>Questions and Discussion</vt:lpstr>
      <vt:lpstr>The Michigan SBDC</vt:lpstr>
    </vt:vector>
  </TitlesOfParts>
  <Company>GVSU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Deamud</dc:creator>
  <cp:lastModifiedBy>Penner, Charles</cp:lastModifiedBy>
  <cp:revision>106</cp:revision>
  <dcterms:created xsi:type="dcterms:W3CDTF">2013-11-20T05:51:36Z</dcterms:created>
  <dcterms:modified xsi:type="dcterms:W3CDTF">2020-11-09T16:44:03Z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0x010100A8C554288642674381261A526F432770</vt:lpwstr>
  </property>
</Properties>
</file>